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y="5143500" cx="9144000"/>
  <p:notesSz cx="6858000" cy="9144000"/>
  <p:embeddedFontLst>
    <p:embeddedFont>
      <p:font typeface="Roboto"/>
      <p:regular r:id="rId53"/>
      <p:bold r:id="rId54"/>
      <p:italic r:id="rId55"/>
      <p:boldItalic r:id="rId56"/>
    </p:embeddedFont>
    <p:embeddedFont>
      <p:font typeface="Open Sans"/>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Chris Brown"/>
  <p:cmAuthor clrIdx="1" id="1" initials="" lastIdx="4" name="Kathryn Stolee"/>
  <p:cmAuthor clrIdx="2" id="2" initials="" lastIdx="3" name="Peipei Wang"/>
  <p:cmAuthor clrIdx="3" id="3" initials="" lastIdx="5" name="Justin Middleto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1CE79F7-9CD4-41A0-8830-1914706E9E23}">
  <a:tblStyle styleId="{E1CE79F7-9CD4-41A0-8830-1914706E9E2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OpenSans-bold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font" Target="fonts/Roboto-regular.fntdata"/><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font" Target="fonts/Roboto-italic.fntdata"/><Relationship Id="rId10" Type="http://schemas.openxmlformats.org/officeDocument/2006/relationships/slide" Target="slides/slide3.xml"/><Relationship Id="rId54" Type="http://schemas.openxmlformats.org/officeDocument/2006/relationships/font" Target="fonts/Roboto-bold.fntdata"/><Relationship Id="rId13" Type="http://schemas.openxmlformats.org/officeDocument/2006/relationships/slide" Target="slides/slide6.xml"/><Relationship Id="rId57" Type="http://schemas.openxmlformats.org/officeDocument/2006/relationships/font" Target="fonts/OpenSans-regular.fntdata"/><Relationship Id="rId12" Type="http://schemas.openxmlformats.org/officeDocument/2006/relationships/slide" Target="slides/slide5.xml"/><Relationship Id="rId56" Type="http://schemas.openxmlformats.org/officeDocument/2006/relationships/font" Target="fonts/Roboto-boldItalic.fntdata"/><Relationship Id="rId15" Type="http://schemas.openxmlformats.org/officeDocument/2006/relationships/slide" Target="slides/slide8.xml"/><Relationship Id="rId59" Type="http://schemas.openxmlformats.org/officeDocument/2006/relationships/font" Target="fonts/OpenSans-italic.fntdata"/><Relationship Id="rId14" Type="http://schemas.openxmlformats.org/officeDocument/2006/relationships/slide" Target="slides/slide7.xml"/><Relationship Id="rId58" Type="http://schemas.openxmlformats.org/officeDocument/2006/relationships/font" Target="fonts/OpenSans-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6-19T14:06:11.689">
    <p:pos x="6000" y="0"/>
    <p:text>Lol</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1" dt="2020-06-16T15:05:02.143">
    <p:pos x="6000" y="0"/>
    <p:text>spend a little more time on this, at least read out one example</p:text>
  </p:cm>
  <p:cm authorId="1" idx="2" dt="2020-06-16T15:04:37.534">
    <p:pos x="6000" y="0"/>
    <p:text>specifically state that each grouping has a "code smell" category and explain what that means and why its there</p:text>
  </p:cm>
  <p:cm authorId="1" idx="3" dt="2020-06-16T15:05:02.143">
    <p:pos x="6000" y="0"/>
    <p:text>transition to next slide by saying we will go through examples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20-06-23T14:31:07.906">
    <p:pos x="6000" y="0"/>
    <p:text>Should this slide be after the other Regular Expression Itself example?</p:text>
  </p:cm>
  <p:cm authorId="2" idx="1" dt="2020-06-23T14:31:07.906">
    <p:pos x="6000" y="0"/>
    <p:text>This is closely related to previous example, same PR</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2" idx="2" dt="2020-06-16T15:24:41.222">
    <p:pos x="6000" y="0"/>
    <p:text>regex compile beyond the programming language compiler abilities</p:text>
  </p:cm>
  <p:cm authorId="1" idx="4" dt="2020-06-16T15:24:41.222">
    <p:pos x="6000" y="0"/>
    <p:text>Build tools on GitHub (e.g., Travis CI) are not successful in catching these errors and should be updated</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2" idx="3" dt="2020-06-16T15:13:59.904">
    <p:pos x="6000" y="0"/>
    <p:text>replace snapshot here 18, 19, 20, 21</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3" idx="1" dt="2020-06-15T14:48:32.639">
    <p:pos x="288" y="129"/>
    <p:text>A flowchart/diagram might make it clearer what you had at each step</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3" idx="2" dt="2020-06-15T14:33:21.670">
    <p:pos x="288" y="756"/>
    <p:text>Is the unique name of this smell "Performance Issues" and is classified under Regex/Code Smells? If so, can you emphasize the unique name?</p:text>
  </p:cm>
  <p:cm authorId="3" idx="3" dt="2020-06-15T14:33:21.670">
    <p:pos x="288" y="756"/>
    <p:text>Same on next slide</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3" idx="4" dt="2020-06-15T14:34:38.566">
    <p:pos x="193" y="904"/>
    <p:text>In 15 cases, regex is...</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3" idx="5" dt="2020-06-15T14:35:35.052">
    <p:pos x="288" y="756"/>
    <p:text>Awkward for first finding to be a complete statement and the next to be clauses. What is it about the code smells that you want to say?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mozilla/feedthefox/pull/43" TargetMode="External"/><Relationship Id="rId3" Type="http://schemas.openxmlformats.org/officeDocument/2006/relationships/hyperlink" Target="https://github.com/apache/incubator-tamaya/pull/21"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google/ExoPlayer/pull/3185/file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apache/accumulo/pull/628"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apache/accumulo/pull/628"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gex.info/blog/2006-09-15/247" TargetMode="External"/><Relationship Id="rId3" Type="http://schemas.openxmlformats.org/officeDocument/2006/relationships/hyperlink" Target="http://www.jwz.org/"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google/graphicsfuzz/pull/167" TargetMode="External"/><Relationship Id="rId3" Type="http://schemas.openxmlformats.org/officeDocument/2006/relationships/hyperlink" Target="https://github.com/mozilla/Snappy-Symbolication-Server/pull/23"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mozilla/treeherder/pull/61"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gex.info/blog/2006-09-15/247" TargetMode="External"/><Relationship Id="rId3" Type="http://schemas.openxmlformats.org/officeDocument/2006/relationships/hyperlink" Target="http://www.jwz.or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rtinfowler.com/bliki/CodeSmell.html"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apache/incubator-tamaya/pull/21"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oftware_bug" TargetMode="External"/><Relationship Id="rId3" Type="http://schemas.openxmlformats.org/officeDocument/2006/relationships/hyperlink" Target="https://en.wikipedia.org/wiki/Software_bug" TargetMode="External"/><Relationship Id="rId4" Type="http://schemas.openxmlformats.org/officeDocument/2006/relationships/hyperlink" Target="https://en.wikipedia.org/wiki/Computer_programming" TargetMode="External"/><Relationship Id="rId5" Type="http://schemas.openxmlformats.org/officeDocument/2006/relationships/hyperlink" Target="https://en.wikipedia.org/wiki/Source_code" TargetMode="External"/><Relationship Id="rId6" Type="http://schemas.openxmlformats.org/officeDocument/2006/relationships/hyperlink" Target="https://en.wikipedia.org/wiki/Computer_program" TargetMode="External"/><Relationship Id="rId7" Type="http://schemas.openxmlformats.org/officeDocument/2006/relationships/hyperlink" Target="https://en.wikipedia.org/wiki/Code_smell#cite_note-:0-1" TargetMode="External"/><Relationship Id="rId8" Type="http://schemas.openxmlformats.org/officeDocument/2006/relationships/hyperlink" Target="https://en.wikipedia.org/wiki/Code_smell#cite_note-2"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SzPts val="1100"/>
              <a:buNone/>
            </a:pPr>
            <a:r>
              <a:rPr lang="en-US"/>
              <a:t>Introduction myself----I am Peipei from NC State</a:t>
            </a:r>
            <a:endParaRPr/>
          </a:p>
          <a:p>
            <a:pPr indent="0" lvl="0" marL="228600" rtl="0" algn="l">
              <a:lnSpc>
                <a:spcPct val="100000"/>
              </a:lnSpc>
              <a:spcBef>
                <a:spcPts val="0"/>
              </a:spcBef>
              <a:spcAft>
                <a:spcPts val="0"/>
              </a:spcAft>
              <a:buSzPts val="1100"/>
              <a:buNone/>
            </a:pPr>
            <a:r>
              <a:rPr lang="en-US"/>
              <a:t>present you our study on regular expression bugs</a:t>
            </a:r>
            <a:endParaRPr/>
          </a:p>
        </p:txBody>
      </p:sp>
      <p:sp>
        <p:nvSpPr>
          <p:cNvPr id="168" name="Google Shape;16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88ed1a743e_2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88ed1a743e_2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Here is the example we have just discussed. </a:t>
            </a:r>
            <a:endParaRPr/>
          </a:p>
          <a:p>
            <a:pPr indent="0" lvl="0" marL="0" rtl="0" algn="l">
              <a:spcBef>
                <a:spcPts val="0"/>
              </a:spcBef>
              <a:spcAft>
                <a:spcPts val="0"/>
              </a:spcAft>
              <a:buNone/>
            </a:pPr>
            <a:r>
              <a:rPr lang="en-US"/>
              <a:t>From the description (click) we can see that the root cause is the regular expression itself (click). </a:t>
            </a:r>
            <a:endParaRPr/>
          </a:p>
          <a:p>
            <a:pPr indent="0" lvl="0" marL="0" rtl="0" algn="l">
              <a:spcBef>
                <a:spcPts val="0"/>
              </a:spcBef>
              <a:spcAft>
                <a:spcPts val="0"/>
              </a:spcAft>
              <a:buNone/>
            </a:pPr>
            <a:r>
              <a:rPr lang="en-US"/>
              <a:t>Since unwanted characters are converted by the regex, it falls under the category of the incorrect behavior</a:t>
            </a:r>
            <a:endParaRPr/>
          </a:p>
          <a:p>
            <a:pPr indent="0" lvl="0" marL="0" rtl="0" algn="l">
              <a:spcBef>
                <a:spcPts val="0"/>
              </a:spcBef>
              <a:spcAft>
                <a:spcPts val="0"/>
              </a:spcAft>
              <a:buNone/>
            </a:pPr>
            <a:r>
              <a:rPr lang="en-US"/>
              <a:t> </a:t>
            </a:r>
            <a:r>
              <a:rPr lang="en-US" u="sng">
                <a:solidFill>
                  <a:schemeClr val="hlink"/>
                </a:solidFill>
                <a:hlinkClick r:id="rId2"/>
              </a:rPr>
              <a:t>https://github.com/mozilla/feedthefox/pull/43</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3"/>
              </a:rPr>
              <a:t>https://github.com/apache/incubator-tamaya/pull/21</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88ed1a743e_2_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88ed1a743e_2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Here is another example. The problem in this PR is the NullPointerException because </a:t>
            </a:r>
            <a:r>
              <a:rPr lang="en-US">
                <a:solidFill>
                  <a:schemeClr val="dk1"/>
                </a:solidFill>
              </a:rPr>
              <a:t>Null variable is passed into regex API function</a:t>
            </a:r>
            <a:endParaRPr/>
          </a:p>
          <a:p>
            <a:pPr indent="0" lvl="0" marL="0" rtl="0" algn="l">
              <a:spcBef>
                <a:spcPts val="0"/>
              </a:spcBef>
              <a:spcAft>
                <a:spcPts val="0"/>
              </a:spcAft>
              <a:buNone/>
            </a:pPr>
            <a:r>
              <a:rPr lang="en-US"/>
              <a:t>So the root cause is Regex API. Since the problem lies in how to write the code, it is a code smell. Specifically, it is a type of code smell of handling exceptions.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https://github.com/google/ExoPlayer/pull/3185</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88ed1a743e_2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88ed1a743e_2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is our third example</a:t>
            </a:r>
            <a:endParaRPr/>
          </a:p>
          <a:p>
            <a:pPr indent="0" lvl="0" marL="0" rtl="0" algn="l">
              <a:spcBef>
                <a:spcPts val="0"/>
              </a:spcBef>
              <a:spcAft>
                <a:spcPts val="0"/>
              </a:spcAft>
              <a:buNone/>
            </a:pPr>
            <a:r>
              <a:rPr lang="en-US"/>
              <a:t>Here, the issue is not with the regex, but a regex is part of the solution, thus it is regex-related. The issue is that the user input in th log message is not sanitized. (click) so the root cause is other code.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Since this is adding a new feature, input sanitization, the manifestation is a requirement that means a new feature is needed. (click)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https://github.com/apache/accumulo/pull/628</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8906f9b601_2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8906f9b601_2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Sometimes, one PR contains more than one regex issue. </a:t>
            </a:r>
            <a:endParaRPr/>
          </a:p>
          <a:p>
            <a:pPr indent="0" lvl="0" marL="0" rtl="0" algn="l">
              <a:spcBef>
                <a:spcPts val="0"/>
              </a:spcBef>
              <a:spcAft>
                <a:spcPts val="0"/>
              </a:spcAft>
              <a:buNone/>
            </a:pPr>
            <a:r>
              <a:rPr lang="en-US"/>
              <a:t>This example contains  another regex problem. </a:t>
            </a:r>
            <a:endParaRPr/>
          </a:p>
          <a:p>
            <a:pPr indent="0" lvl="0" marL="0" rtl="0" algn="l">
              <a:spcBef>
                <a:spcPts val="0"/>
              </a:spcBef>
              <a:spcAft>
                <a:spcPts val="0"/>
              </a:spcAft>
              <a:buNone/>
            </a:pPr>
            <a:r>
              <a:rPr lang="en-US"/>
              <a:t>When the complexity of a regex is not linear, it is vulnerable to ReDoS (regular expression denial of service) attack. To solve this problem, a different regex is used. </a:t>
            </a:r>
            <a:endParaRPr/>
          </a:p>
          <a:p>
            <a:pPr indent="0" lvl="0" marL="0" rtl="0" algn="l">
              <a:spcBef>
                <a:spcPts val="0"/>
              </a:spcBef>
              <a:spcAft>
                <a:spcPts val="0"/>
              </a:spcAft>
              <a:buNone/>
            </a:pPr>
            <a:r>
              <a:rPr lang="en-US"/>
              <a:t>So the root cause of this problem is still regex itself. The manifestation is still a smell.</a:t>
            </a:r>
            <a:endParaRPr/>
          </a:p>
          <a:p>
            <a:pPr indent="0" lvl="0" marL="0" rtl="0" algn="l">
              <a:spcBef>
                <a:spcPts val="0"/>
              </a:spcBef>
              <a:spcAft>
                <a:spcPts val="0"/>
              </a:spcAft>
              <a:buNone/>
            </a:pPr>
            <a:r>
              <a:rPr lang="en-US"/>
              <a:t>To be specific, it is a code smell related to regex performance issues.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https://github.com/apache/accumulo/pull/628</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88ed1a743e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88ed1a743e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 after we analyzed the pull requests and built the taxonomy of root causes and manifestions,</a:t>
            </a:r>
            <a:endParaRPr/>
          </a:p>
          <a:p>
            <a:pPr indent="0" lvl="0" marL="0" rtl="0" algn="l">
              <a:spcBef>
                <a:spcPts val="0"/>
              </a:spcBef>
              <a:spcAft>
                <a:spcPts val="0"/>
              </a:spcAft>
              <a:buNone/>
            </a:pPr>
            <a:r>
              <a:rPr lang="en-US"/>
              <a:t>what have we learned from this study?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88ed1a743e_2_6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88ed1a743e_2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first finding is that Most of the issues were related to the regex itself. </a:t>
            </a:r>
            <a:endParaRPr/>
          </a:p>
          <a:p>
            <a:pPr indent="0" lvl="0" marL="0" rtl="0" algn="l">
              <a:spcBef>
                <a:spcPts val="0"/>
              </a:spcBef>
              <a:spcAft>
                <a:spcPts val="0"/>
              </a:spcAft>
              <a:buNone/>
            </a:pPr>
            <a:r>
              <a:rPr lang="en-US"/>
              <a:t>From the pie chart on this slide, we can see 60% of regex bugs we studied are caused by regular expression itself.  Another 9% are caused by regex APi, and 30% of the root causes are other code, not caused by regex or regex API.</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88ed1a743e_2_6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88ed1a743e_2_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If we zoom in, we can also see that the most common issue caused by regex itself is the incorrect regex behavior, manifested in 46% of the studied regex bugs.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88ed1a743e_2_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88ed1a743e_2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If we look at incorrect behavior even closer,  we find the most common issue overall across all root causes and manifestations is rejecting valid strings. (click) This is nearly three times as common as accepting invalid strings, indicating that developers tend to write overly-restrictive regexes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(click) Regexes tend to be too restrictive. So during regex testing, we should probably </a:t>
            </a:r>
            <a:r>
              <a:rPr lang="en-US">
                <a:solidFill>
                  <a:schemeClr val="dk1"/>
                </a:solidFill>
              </a:rPr>
              <a:t>should focus more on strings outside the regex scope, because those strings are more likely to cause incorrect regex behaviors.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language as overly restrictive regexes tend to lead to bugs. </a:t>
            </a:r>
            <a:endParaRPr/>
          </a:p>
          <a:p>
            <a:pPr indent="0" lvl="0" marL="0" rtl="0" algn="l">
              <a:spcBef>
                <a:spcPts val="0"/>
              </a:spcBef>
              <a:spcAft>
                <a:spcPts val="0"/>
              </a:spcAft>
              <a:buNone/>
            </a:pPr>
            <a:r>
              <a:rPr lang="en-US"/>
              <a:t>vs. too permissive. </a:t>
            </a:r>
            <a:endParaRPr/>
          </a:p>
          <a:p>
            <a:pPr indent="0" lvl="0" marL="0" rtl="0" algn="l">
              <a:spcBef>
                <a:spcPts val="0"/>
              </a:spcBef>
              <a:spcAft>
                <a:spcPts val="0"/>
              </a:spcAft>
              <a:buNone/>
            </a:pPr>
            <a:r>
              <a:rPr lang="en-US"/>
              <a:t>This has implications for testing, indicating testing should focus more on strings outside the language as overly restrictive regexes tend to lead to bugs.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88ed1a743e_2_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88ed1a743e_2_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Another finding is related to compile erros.</a:t>
            </a:r>
            <a:endParaRPr/>
          </a:p>
          <a:p>
            <a:pPr indent="0" lvl="0" marL="0" rtl="0" algn="l">
              <a:spcBef>
                <a:spcPts val="0"/>
              </a:spcBef>
              <a:spcAft>
                <a:spcPts val="0"/>
              </a:spcAft>
              <a:buNone/>
            </a:pPr>
            <a:r>
              <a:rPr lang="en-US"/>
              <a:t>While compile errors are not the most common issues,  it is worthy to discuss because regexes exist in the code base even though they do not compile</a:t>
            </a:r>
            <a:r>
              <a:rPr lang="en-US"/>
              <a:t> (click).  I</a:t>
            </a:r>
            <a:endParaRPr/>
          </a:p>
          <a:p>
            <a:pPr indent="0" lvl="0" marL="0" rtl="0" algn="l">
              <a:spcBef>
                <a:spcPts val="0"/>
              </a:spcBef>
              <a:spcAft>
                <a:spcPts val="0"/>
              </a:spcAft>
              <a:buNone/>
            </a:pPr>
            <a:r>
              <a:rPr lang="en-US"/>
              <a:t>n this example, split function requires a regex string (click), but File.separator is platform depedent, thus cause a compile error.</a:t>
            </a:r>
            <a:endParaRPr/>
          </a:p>
          <a:p>
            <a:pPr indent="0" lvl="0" marL="0" rtl="0" algn="l">
              <a:spcBef>
                <a:spcPts val="0"/>
              </a:spcBef>
              <a:spcAft>
                <a:spcPts val="0"/>
              </a:spcAft>
              <a:buClr>
                <a:schemeClr val="dk1"/>
              </a:buClr>
              <a:buSzPts val="1100"/>
              <a:buFont typeface="Arial"/>
              <a:buNone/>
            </a:pPr>
            <a:r>
              <a:rPr lang="en-US">
                <a:solidFill>
                  <a:schemeClr val="dk1"/>
                </a:solidFill>
              </a:rPr>
              <a:t>There are a lot of build tools on the software development such as Travis CI. These tools are not successful in catching these errors because the regex compile error are found during runtime.</a:t>
            </a:r>
            <a:endParaRPr/>
          </a:p>
          <a:p>
            <a:pPr indent="0" lvl="0" marL="0" rtl="0" algn="l">
              <a:spcBef>
                <a:spcPts val="0"/>
              </a:spcBef>
              <a:spcAft>
                <a:spcPts val="0"/>
              </a:spcAft>
              <a:buNone/>
            </a:pPr>
            <a:r>
              <a:rPr lang="en-US"/>
              <a:t>The fact that regex compile errors can exist in the code implies that regexes are not tested. So definitely regexes need to be tested (click)</a:t>
            </a:r>
            <a:endParaRPr/>
          </a:p>
          <a:p>
            <a:pPr indent="0" lvl="0" marL="0" rtl="0" algn="l">
              <a:spcBef>
                <a:spcPts val="0"/>
              </a:spcBef>
              <a:spcAft>
                <a:spcPts val="0"/>
              </a:spcAft>
              <a:buNone/>
            </a:pPr>
            <a:r>
              <a:rPr lang="en-US">
                <a:solidFill>
                  <a:schemeClr val="dk1"/>
                </a:solidFill>
              </a:rPr>
              <a:t>And it would better to  test regexes earlier before they are introduced into the code base.</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88ed1a743e_2_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88ed1a743e_2_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Now we look at how deverlopers fix those regex issues.  In our paper we list 10 common fix patterns. I am goiing to show you some of them.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88f3539494_9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8f3539494_9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u="sng">
                <a:solidFill>
                  <a:schemeClr val="hlink"/>
                </a:solidFill>
                <a:hlinkClick r:id="rId2"/>
              </a:rPr>
              <a:t>http://regex.info/blog/2006-09-15/247</a:t>
            </a:r>
            <a:r>
              <a:rPr lang="en-US">
                <a:solidFill>
                  <a:schemeClr val="dk1"/>
                </a:solidFill>
              </a:rPr>
              <a:t>  </a:t>
            </a:r>
            <a:r>
              <a:rPr lang="en-US">
                <a:solidFill>
                  <a:schemeClr val="dk1"/>
                </a:solidFill>
                <a:uFill>
                  <a:noFill/>
                </a:uFill>
                <a:latin typeface="Verdana"/>
                <a:ea typeface="Verdana"/>
                <a:cs typeface="Verdana"/>
                <a:sym typeface="Verdana"/>
                <a:hlinkClick r:id="rId3"/>
              </a:rPr>
              <a:t>Jamie Zawinski</a:t>
            </a:r>
            <a:r>
              <a:rPr lang="en-US">
                <a:solidFill>
                  <a:schemeClr val="dk1"/>
                </a:solidFill>
                <a:latin typeface="Verdana"/>
                <a:ea typeface="Verdana"/>
                <a:cs typeface="Verdana"/>
                <a:sym typeface="Verdana"/>
              </a:rPr>
              <a:t> (an early Netscape engineer) </a:t>
            </a:r>
            <a:endParaRPr>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this is a famous quotation about using regular expression. It exactly expresses my experience of using it.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And you have used regular expression, you may agree with me on that regular expression is hard to read and write. It is error-prone and difficult to test.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So there are a lot of efforts in dealing with regular expression problems. For example, researchers have been focused on regex comprehension issues, performance issues, security vulnerabilities, testing coverage, its reusability on other languages.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Each problem is a separate piece, we do not know how often each problem appears, which one is more important, and what is still in the box. And most importantly, how to fix them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We want to uncover the nature of the issues that relate to regular expressions, and in particular, the nature of the issues that developers end up addressing.</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that’s why we have this paper and conduct the study on regular expression bugs.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//Knowledge about the frequency of various types of regular expression issues, such as those related to performance, API misuse, and code smells, can guide testing, inform documentation writers, and motivate //refactoring efforts.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//which regular expression format style is more understandable, whether regular expression can be reused and ported across language boundaries,  the performance of executing a regex, the ReDoS security attack, and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The motivation----</a:t>
            </a:r>
            <a:r>
              <a:rPr lang="en-US">
                <a:solidFill>
                  <a:schemeClr val="dk1"/>
                </a:solidFill>
                <a:latin typeface="Verdana"/>
                <a:ea typeface="Verdana"/>
                <a:cs typeface="Verdana"/>
                <a:sym typeface="Verdana"/>
              </a:rPr>
              <a:t>looks like a No to use regex</a:t>
            </a:r>
            <a:endParaRPr>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we love it, and hate it. But we cannot get rid of it--------why this paper; less is more</a:t>
            </a:r>
            <a:endParaRPr>
              <a:solidFill>
                <a:schemeClr val="dk1"/>
              </a:solidFill>
              <a:latin typeface="Verdana"/>
              <a:ea typeface="Verdana"/>
              <a:cs typeface="Verdana"/>
              <a:sym typeface="Verdana"/>
            </a:endParaRPr>
          </a:p>
          <a:p>
            <a:pPr indent="-298450" lvl="0" marL="457200" rtl="0" algn="l">
              <a:spcBef>
                <a:spcPts val="0"/>
              </a:spcBef>
              <a:spcAft>
                <a:spcPts val="0"/>
              </a:spcAft>
              <a:buClr>
                <a:schemeClr val="dk1"/>
              </a:buClr>
              <a:buSzPts val="1100"/>
              <a:buChar char="•"/>
            </a:pPr>
            <a:r>
              <a:rPr lang="en-US">
                <a:solidFill>
                  <a:schemeClr val="dk1"/>
                </a:solidFill>
              </a:rPr>
              <a:t>Succinct for pattern matching. </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Less code and flexible</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Hard to make it correct. </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Complicated to understand. </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Difficult to test and debug. </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228600" rtl="0" algn="l">
              <a:spcBef>
                <a:spcPts val="0"/>
              </a:spcBef>
              <a:spcAft>
                <a:spcPts val="0"/>
              </a:spcAft>
              <a:buClr>
                <a:schemeClr val="dk1"/>
              </a:buClr>
              <a:buSzPts val="1100"/>
              <a:buFont typeface="Arial"/>
              <a:buNone/>
            </a:pPr>
            <a:r>
              <a:rPr lang="en-US">
                <a:solidFill>
                  <a:schemeClr val="dk1"/>
                </a:solidFill>
              </a:rPr>
              <a:t>There are various types of bugs in software systems, some are easy, some are not easy.  For the hard ones, people have dedicated their time studying the bug to understand why it happens, how it happens, and how to fix it.  r</a:t>
            </a:r>
            <a:endParaRPr>
              <a:solidFill>
                <a:schemeClr val="dk1"/>
              </a:solidFill>
            </a:endParaRPr>
          </a:p>
          <a:p>
            <a:pPr indent="0" lvl="0" marL="228600" rtl="0" algn="l">
              <a:spcBef>
                <a:spcPts val="0"/>
              </a:spcBef>
              <a:spcAft>
                <a:spcPts val="0"/>
              </a:spcAft>
              <a:buClr>
                <a:schemeClr val="dk1"/>
              </a:buClr>
              <a:buSzPts val="1100"/>
              <a:buFont typeface="Arial"/>
              <a:buNone/>
            </a:pPr>
            <a:r>
              <a:rPr lang="en-US">
                <a:solidFill>
                  <a:schemeClr val="dk1"/>
                </a:solidFill>
              </a:rPr>
              <a:t>Regular expression is one of the hard ones, so we did an empirical study to answer those questions.  </a:t>
            </a:r>
            <a:endParaRPr>
              <a:solidFill>
                <a:schemeClr val="dk1"/>
              </a:solidFill>
            </a:endParaRPr>
          </a:p>
          <a:p>
            <a:pPr indent="0" lvl="0" marL="228600" rtl="0" algn="l">
              <a:spcBef>
                <a:spcPts val="0"/>
              </a:spcBef>
              <a:spcAft>
                <a:spcPts val="0"/>
              </a:spcAft>
              <a:buClr>
                <a:schemeClr val="dk1"/>
              </a:buClr>
              <a:buSzPts val="1100"/>
              <a:buFont typeface="Arial"/>
              <a:buNone/>
            </a:pPr>
            <a:r>
              <a:t/>
            </a:r>
            <a:endParaRPr>
              <a:solidFill>
                <a:schemeClr val="dk1"/>
              </a:solidFill>
            </a:endParaRPr>
          </a:p>
          <a:p>
            <a:pPr indent="0" lvl="0" marL="22860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88ed1a743e_2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88ed1a743e_2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One of the fix patterns is to escape special character.  For example, the character dot is escaped so that it will not be taken as a literal dot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88ed1a743e_2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88ed1a743e_2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Sometimes when a regex is not necessary, we can just replace it with a  simpler solution such as string operations.  Here the regex matching is replaced by string contains </a:t>
            </a:r>
            <a:endParaRPr/>
          </a:p>
          <a:p>
            <a:pPr indent="0" lvl="0" marL="0" rtl="0" algn="l">
              <a:spcBef>
                <a:spcPts val="0"/>
              </a:spcBef>
              <a:spcAft>
                <a:spcPts val="0"/>
              </a:spcAft>
              <a:buNone/>
            </a:pPr>
            <a:r>
              <a:rPr lang="en-US" u="sng">
                <a:solidFill>
                  <a:schemeClr val="hlink"/>
                </a:solidFill>
                <a:hlinkClick r:id="rId2"/>
              </a:rPr>
              <a:t>https://github.com/google/graphicsfuzz/pull/167</a:t>
            </a:r>
            <a:endParaRPr/>
          </a:p>
          <a:p>
            <a:pPr indent="0" lvl="0" marL="0" rtl="0" algn="l">
              <a:spcBef>
                <a:spcPts val="0"/>
              </a:spcBef>
              <a:spcAft>
                <a:spcPts val="0"/>
              </a:spcAft>
              <a:buNone/>
            </a:pPr>
            <a:r>
              <a:rPr lang="en-US" u="sng">
                <a:solidFill>
                  <a:schemeClr val="hlink"/>
                </a:solidFill>
                <a:hlinkClick r:id="rId3"/>
              </a:rPr>
              <a:t>https://github.com/mozilla/Snappy-Symbolication-Server/pull/23</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88ed1a743e_2_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88ed1a743e_2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 other times,  regex are replaced with existing parsers. there exist special  third party libraries to parse the certain type of strings  Those strings could include email address, URL, and html context.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88ed1a743e_2_7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88ed1a743e_2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 common fix for performance issues was to reduce the number of regex execution by adding a guard statement </a:t>
            </a:r>
            <a:endParaRPr/>
          </a:p>
          <a:p>
            <a:pPr indent="0" lvl="0" marL="0" rtl="0" algn="l">
              <a:spcBef>
                <a:spcPts val="0"/>
              </a:spcBef>
              <a:spcAft>
                <a:spcPts val="0"/>
              </a:spcAft>
              <a:buNone/>
            </a:pPr>
            <a:r>
              <a:rPr lang="en-US"/>
              <a:t>In the context of this example, if most of currentLine does not contain error, we don’t need to do the regex matching. Because regex matching has more overhead than string operations, adding the if condition here can improve the performance.</a:t>
            </a:r>
            <a:endParaRPr/>
          </a:p>
          <a:p>
            <a:pPr indent="0" lvl="0" marL="0" rtl="0" algn="l">
              <a:spcBef>
                <a:spcPts val="0"/>
              </a:spcBef>
              <a:spcAft>
                <a:spcPts val="0"/>
              </a:spcAft>
              <a:buNone/>
            </a:pPr>
            <a:r>
              <a:rPr lang="en-US" u="sng">
                <a:solidFill>
                  <a:schemeClr val="hlink"/>
                </a:solidFill>
                <a:hlinkClick r:id="rId2"/>
              </a:rPr>
              <a:t>https://github.com/mozilla/treeherder/pull/61</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88ed1a743e_2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88ed1a743e_2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Now that we have characterized the issues in regexes and identified common patterns, the work begins by utilizing this study to create analyses, techniques and tools to prevent regex related bugs before they appear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g88ed1a743e_2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88ed1a743e_2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US"/>
              <a:t>There are a lot of work following this study.</a:t>
            </a:r>
            <a:endParaRPr/>
          </a:p>
          <a:p>
            <a:pPr indent="-298450" lvl="0" marL="457200" rtl="0" algn="l">
              <a:spcBef>
                <a:spcPts val="0"/>
              </a:spcBef>
              <a:spcAft>
                <a:spcPts val="0"/>
              </a:spcAft>
              <a:buSzPts val="1100"/>
              <a:buAutoNum type="arabicPeriod"/>
            </a:pPr>
            <a:r>
              <a:t/>
            </a:r>
            <a:endParaRPr/>
          </a:p>
          <a:p>
            <a:pPr indent="0" lvl="0" marL="457200" rtl="0" algn="l">
              <a:spcBef>
                <a:spcPts val="0"/>
              </a:spcBef>
              <a:spcAft>
                <a:spcPts val="0"/>
              </a:spcAft>
              <a:buNone/>
            </a:pPr>
            <a:r>
              <a:rPr lang="en-US"/>
              <a:t>In the study we observe that sometimes regex are replaced with string or third party operations, other times a regex is inserted in their stead. Further research is needed to understand when a regex should be used and when shouldn’t be used</a:t>
            </a:r>
            <a:endParaRPr/>
          </a:p>
          <a:p>
            <a:pPr indent="-298450" lvl="0" marL="457200" rtl="0" algn="l">
              <a:spcBef>
                <a:spcPts val="0"/>
              </a:spcBef>
              <a:spcAft>
                <a:spcPts val="0"/>
              </a:spcAft>
              <a:buSzPts val="1100"/>
              <a:buAutoNum type="arabicPeriod"/>
            </a:pPr>
            <a:r>
              <a:t/>
            </a:r>
            <a:endParaRPr/>
          </a:p>
          <a:p>
            <a:pPr indent="0" lvl="0" marL="457200" rtl="0" algn="l">
              <a:spcBef>
                <a:spcPts val="0"/>
              </a:spcBef>
              <a:spcAft>
                <a:spcPts val="0"/>
              </a:spcAft>
              <a:buNone/>
            </a:pPr>
            <a:r>
              <a:rPr lang="en-US"/>
              <a:t>This  study leads to performance questions.  When the regex complexity is superlinear and not O(n), it has the potential of ReDoS attack. But performance is not complexity</a:t>
            </a:r>
            <a:endParaRPr/>
          </a:p>
          <a:p>
            <a:pPr indent="0" lvl="0" marL="457200" rtl="0" algn="l">
              <a:spcBef>
                <a:spcPts val="0"/>
              </a:spcBef>
              <a:spcAft>
                <a:spcPts val="0"/>
              </a:spcAft>
              <a:buNone/>
            </a:pPr>
            <a:r>
              <a:rPr lang="en-US"/>
              <a:t>We found that regex performance issues are often tied to the number of executions rather than the regex complexity.  The effectiveness of the performance fix patterns is not measured yet.</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AutoNum type="arabicPeriod"/>
            </a:pPr>
            <a:r>
              <a:rPr lang="en-US"/>
              <a:t>Given that compile error should not exist at all in the code base, the regex compile errors are comparatively common. How to automatically detect them before commiting them into the code base is another research problem to explore.</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US"/>
              <a:t>Much of this feeds into a need for testing. </a:t>
            </a:r>
            <a:endParaRPr/>
          </a:p>
          <a:p>
            <a:pPr indent="0" lvl="0" marL="457200" rtl="0" algn="l">
              <a:spcBef>
                <a:spcPts val="0"/>
              </a:spcBef>
              <a:spcAft>
                <a:spcPts val="0"/>
              </a:spcAft>
              <a:buNone/>
            </a:pPr>
            <a:r>
              <a:rPr lang="en-US"/>
              <a:t>More than 50% of the PRs do not contain edits to test code. Furthermore, compile issues with regexes were present, indicating a dire need for testing prior to committing code. Testing should focus on regexes outside the language as it is common to have overly restrictive regexes.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88ed1a743e_2_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88ed1a743e_2_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There are a lot of findings and observations of this study. If you are interested, please check our paper. With this I will end my talk. Thank you all for listening.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g888f4c50c2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888f4c50c2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88ed1a743e_2_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88ed1a743e_2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Three root causes emerged. (click)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are the regular expression itself, the Regex API, and Other Code.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Each root cause manifested in two or three different ways. (click)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888f4c50c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888f4c50c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u="sng">
                <a:solidFill>
                  <a:schemeClr val="hlink"/>
                </a:solidFill>
                <a:hlinkClick r:id="rId2"/>
              </a:rPr>
              <a:t>http://regex.info/blog/2006-09-15/247</a:t>
            </a:r>
            <a:r>
              <a:rPr lang="en-US">
                <a:solidFill>
                  <a:schemeClr val="dk1"/>
                </a:solidFill>
              </a:rPr>
              <a:t>  </a:t>
            </a:r>
            <a:r>
              <a:rPr lang="en-US" sz="1200">
                <a:solidFill>
                  <a:schemeClr val="dk1"/>
                </a:solidFill>
                <a:uFill>
                  <a:noFill/>
                </a:uFill>
                <a:latin typeface="Verdana"/>
                <a:ea typeface="Verdana"/>
                <a:cs typeface="Verdana"/>
                <a:sym typeface="Verdana"/>
                <a:hlinkClick r:id="rId3"/>
              </a:rPr>
              <a:t>Jamie Zawinski</a:t>
            </a:r>
            <a:r>
              <a:rPr lang="en-US" sz="1200">
                <a:solidFill>
                  <a:schemeClr val="dk1"/>
                </a:solidFill>
                <a:latin typeface="Verdana"/>
                <a:ea typeface="Verdana"/>
                <a:cs typeface="Verdana"/>
                <a:sym typeface="Verdana"/>
              </a:rPr>
              <a:t> (an early Netscape engineer) looks like a No to use regex</a:t>
            </a:r>
            <a:endParaRPr sz="12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US" sz="1200">
                <a:solidFill>
                  <a:schemeClr val="dk1"/>
                </a:solidFill>
                <a:latin typeface="Verdana"/>
                <a:ea typeface="Verdana"/>
                <a:cs typeface="Verdana"/>
                <a:sym typeface="Verdana"/>
              </a:rPr>
              <a:t>we love it, and hate it. But we cannot get rid of it</a:t>
            </a:r>
            <a:endParaRPr sz="1200">
              <a:solidFill>
                <a:schemeClr val="dk1"/>
              </a:solidFill>
              <a:latin typeface="Verdana"/>
              <a:ea typeface="Verdana"/>
              <a:cs typeface="Verdana"/>
              <a:sym typeface="Verdana"/>
            </a:endParaRPr>
          </a:p>
          <a:p>
            <a:pPr indent="-304800" lvl="0" marL="457200" rtl="0" algn="l">
              <a:spcBef>
                <a:spcPts val="0"/>
              </a:spcBef>
              <a:spcAft>
                <a:spcPts val="0"/>
              </a:spcAft>
              <a:buClr>
                <a:schemeClr val="dk1"/>
              </a:buClr>
              <a:buSzPts val="1200"/>
              <a:buChar char="•"/>
            </a:pPr>
            <a:r>
              <a:rPr lang="en-US" sz="1200">
                <a:solidFill>
                  <a:schemeClr val="dk1"/>
                </a:solidFill>
              </a:rPr>
              <a:t>Succinct for pattern matching.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Less code and flexible</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Hard to make it correct.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Complicated to understand.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Difficult to test and debug.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8886ee3bbb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886ee3bbb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 this study, we identified root causes and manifestations of the bugs. We described approaches to fix the bugs. Based on this, we created a taxonomy of regex-related bugs and fixes.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g888f4c50c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888f4c50c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glad that researchers have make efforts and addressed some of those problems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g888f4c50c2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888f4c50c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Each problem is a separate piece, we do not know how often each problem appears, which one is more important, and what is still in the box. And most importantly, who to fix them</a:t>
            </a:r>
            <a:endParaRPr/>
          </a:p>
          <a:p>
            <a:pPr indent="0" lvl="0" marL="0" rtl="0" algn="l">
              <a:spcBef>
                <a:spcPts val="0"/>
              </a:spcBef>
              <a:spcAft>
                <a:spcPts val="0"/>
              </a:spcAft>
              <a:buNone/>
            </a:pPr>
            <a:r>
              <a:rPr lang="en-US"/>
              <a:t>that’s why we want to conduct this study, directly from the </a:t>
            </a:r>
            <a:endParaRPr/>
          </a:p>
          <a:p>
            <a:pPr indent="0" lvl="0" marL="0" rtl="0" algn="l">
              <a:spcBef>
                <a:spcPts val="0"/>
              </a:spcBef>
              <a:spcAft>
                <a:spcPts val="0"/>
              </a:spcAft>
              <a:buNone/>
            </a:pPr>
            <a:r>
              <a:rPr lang="en-US"/>
              <a:t>Knowledge about the frequency of various types of regular expression issues, such as those related to performance, API misuse, and code smells, can guide testing, inform documentation writers, and motivate refactoring efforts. This work aims to uncover the nature of the issues that relate to regular expressions, and in particular, the nature of the issues that developers end up addressing.</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888f4c50c2_0_9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888f4c50c2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chemeClr val="dk1"/>
                </a:solidFill>
              </a:rPr>
              <a:t>data: why merged github</a:t>
            </a:r>
            <a:endParaRPr sz="1400">
              <a:solidFill>
                <a:schemeClr val="dk1"/>
              </a:solidFill>
            </a:endParaRPr>
          </a:p>
          <a:p>
            <a:pPr indent="0" lvl="0" marL="0" rtl="0" algn="l">
              <a:spcBef>
                <a:spcPts val="0"/>
              </a:spcBef>
              <a:spcAft>
                <a:spcPts val="0"/>
              </a:spcAft>
              <a:buClr>
                <a:schemeClr val="dk1"/>
              </a:buClr>
              <a:buSzPts val="1100"/>
              <a:buFont typeface="Arial"/>
              <a:buNone/>
            </a:pPr>
            <a:r>
              <a:rPr lang="en-US" sz="1400">
                <a:solidFill>
                  <a:schemeClr val="dk1"/>
                </a:solidFill>
              </a:rPr>
              <a:t>large/representative/mature/</a:t>
            </a:r>
            <a:endParaRPr sz="140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g45c54d9667_0_25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45c54d9667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chemeClr val="dk1"/>
                </a:solidFill>
              </a:rPr>
              <a:t>data: why merged github</a:t>
            </a:r>
            <a:endParaRPr sz="140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Google Shape;508;g888f4c50c2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888f4c50c2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solidFill>
                  <a:schemeClr val="dk1"/>
                </a:solidFill>
              </a:rPr>
              <a:t>Regular expression is still the dominant cause of regex problems but </a:t>
            </a:r>
            <a:r>
              <a:rPr lang="en-US"/>
              <a:t>new root causes:</a:t>
            </a:r>
            <a:endParaRPr/>
          </a:p>
          <a:p>
            <a:pPr indent="0" lvl="0" marL="0" rtl="0" algn="l">
              <a:spcBef>
                <a:spcPts val="0"/>
              </a:spcBef>
              <a:spcAft>
                <a:spcPts val="0"/>
              </a:spcAft>
              <a:buNone/>
            </a:pPr>
            <a:r>
              <a:rPr lang="en-US"/>
              <a:t>bad smells: code smells + design smells --- </a:t>
            </a:r>
            <a:r>
              <a:rPr lang="en-US" sz="1500">
                <a:solidFill>
                  <a:srgbClr val="660099"/>
                </a:solidFill>
                <a:highlight>
                  <a:srgbClr val="FFFFFF"/>
                </a:highlight>
                <a:uFill>
                  <a:noFill/>
                </a:uFill>
                <a:latin typeface="Roboto"/>
                <a:ea typeface="Roboto"/>
                <a:cs typeface="Roboto"/>
                <a:sym typeface="Roboto"/>
                <a:hlinkClick r:id="rId2"/>
              </a:rPr>
              <a:t>Martin Fowler</a:t>
            </a:r>
            <a:r>
              <a:rPr lang="en-US"/>
              <a:t> refactoring</a:t>
            </a:r>
            <a:endParaRPr/>
          </a:p>
          <a:p>
            <a:pPr indent="0" lvl="0" marL="0" rtl="0" algn="l">
              <a:spcBef>
                <a:spcPts val="0"/>
              </a:spcBef>
              <a:spcAft>
                <a:spcPts val="0"/>
              </a:spcAft>
              <a:buNone/>
            </a:pPr>
            <a:r>
              <a:rPr lang="en-US"/>
              <a:t>Compile errors occur in eight of the PRs, representing 2.2% of all regex-related PRs we studied; considering the severity of compile errors in terms of disrupting the program execution, this is worth noting.</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g888f4c50c2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888f4c50c2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2" name="Shape 532"/>
        <p:cNvGrpSpPr/>
        <p:nvPr/>
      </p:nvGrpSpPr>
      <p:grpSpPr>
        <a:xfrm>
          <a:off x="0" y="0"/>
          <a:ext cx="0" cy="0"/>
          <a:chOff x="0" y="0"/>
          <a:chExt cx="0" cy="0"/>
        </a:xfrm>
      </p:grpSpPr>
      <p:sp>
        <p:nvSpPr>
          <p:cNvPr id="533" name="Google Shape;533;g888f4c50c2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888f4c50c2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g888f4c50c2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888f4c50c2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demonstrated an interest in optimizing regex execution by refactoring the surrounding code (e.g., adding conditional or null checking, Patterns 8 &amp; 10, Table 4) or by fine tuning the features in the regular expression representation such as changing capturing groups to non-capturing groups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g888f4c50c2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888f4c50c2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Google Shape;559;g888f4c50c2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888f4c50c2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US" sz="1200">
                <a:solidFill>
                  <a:schemeClr val="dk1"/>
                </a:solidFill>
              </a:rPr>
              <a:t> 15 PRs think regex usage is not proper replacing regex with string operations and 9 PRs of replacing string operations with regular expressions. When other code is the root cause of the issue, regexes are added in 82.9% (87/105) of the PRs</a:t>
            </a:r>
            <a:endParaRPr sz="1200">
              <a:solidFill>
                <a:schemeClr val="dk1"/>
              </a:solidFill>
            </a:endParaRPr>
          </a:p>
          <a:p>
            <a:pPr indent="0" lvl="0" marL="0" rtl="0" algn="l">
              <a:lnSpc>
                <a:spcPct val="150000"/>
              </a:lnSpc>
              <a:spcBef>
                <a:spcPts val="0"/>
              </a:spcBef>
              <a:spcAft>
                <a:spcPts val="0"/>
              </a:spcAft>
              <a:buNone/>
            </a:pPr>
            <a:r>
              <a:rPr lang="en-US" sz="1200">
                <a:solidFill>
                  <a:schemeClr val="dk1"/>
                </a:solidFill>
              </a:rPr>
              <a:t>replacing vs  replaced</a:t>
            </a:r>
            <a:endParaRPr sz="1200">
              <a:solidFill>
                <a:schemeClr val="dk1"/>
              </a:solidFill>
            </a:endParaRPr>
          </a:p>
          <a:p>
            <a:pPr indent="0" lvl="0" marL="0" rtl="0" algn="l">
              <a:lnSpc>
                <a:spcPct val="150000"/>
              </a:lnSpc>
              <a:spcBef>
                <a:spcPts val="0"/>
              </a:spcBef>
              <a:spcAft>
                <a:spcPts val="0"/>
              </a:spcAft>
              <a:buNone/>
            </a:pPr>
            <a:r>
              <a:rPr lang="en-US" sz="1200">
                <a:solidFill>
                  <a:schemeClr val="dk1"/>
                </a:solidFill>
              </a:rPr>
              <a:t>more research on this problem</a:t>
            </a:r>
            <a:endParaRPr sz="1200">
              <a:solidFill>
                <a:schemeClr val="dk1"/>
              </a:solidFill>
            </a:endParaRPr>
          </a:p>
          <a:p>
            <a:pPr indent="0" lvl="0" marL="0" rtl="0" algn="l">
              <a:lnSpc>
                <a:spcPct val="150000"/>
              </a:lnSpc>
              <a:spcBef>
                <a:spcPts val="0"/>
              </a:spcBef>
              <a:spcAft>
                <a:spcPts val="0"/>
              </a:spcAft>
              <a:buNone/>
            </a:pPr>
            <a:r>
              <a:t/>
            </a:r>
            <a:endParaRPr sz="1200">
              <a:solidFill>
                <a:schemeClr val="dk1"/>
              </a:solidFill>
            </a:endParaRPr>
          </a:p>
          <a:p>
            <a:pPr indent="-381000" lvl="1" marL="914400" rtl="0" algn="l">
              <a:lnSpc>
                <a:spcPct val="150000"/>
              </a:lnSpc>
              <a:spcBef>
                <a:spcPts val="0"/>
              </a:spcBef>
              <a:spcAft>
                <a:spcPts val="0"/>
              </a:spcAft>
              <a:buClr>
                <a:schemeClr val="dk1"/>
              </a:buClr>
              <a:buSzPts val="2400"/>
              <a:buChar char="➢"/>
            </a:pPr>
            <a:r>
              <a:rPr lang="en-US" sz="2400">
                <a:solidFill>
                  <a:schemeClr val="dk1"/>
                </a:solidFill>
              </a:rPr>
              <a:t>Regexes are added in </a:t>
            </a:r>
            <a:r>
              <a:rPr b="1" lang="en-US" sz="2400">
                <a:solidFill>
                  <a:schemeClr val="dk1"/>
                </a:solidFill>
              </a:rPr>
              <a:t>82.9% (87/105)</a:t>
            </a:r>
            <a:r>
              <a:rPr lang="en-US" sz="2400">
                <a:solidFill>
                  <a:schemeClr val="dk1"/>
                </a:solidFill>
              </a:rPr>
              <a:t> of the PRs caused by other code</a:t>
            </a:r>
            <a:endParaRPr sz="1200">
              <a:solidFill>
                <a:schemeClr val="dk1"/>
              </a:solidFill>
            </a:endParaRPr>
          </a:p>
          <a:p>
            <a:pPr indent="0" lvl="0" marL="0" rtl="0" algn="l">
              <a:spcBef>
                <a:spcPts val="0"/>
              </a:spcBef>
              <a:spcAft>
                <a:spcPts val="0"/>
              </a:spcAft>
              <a:buNone/>
            </a:pPr>
            <a:r>
              <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88f3539494_9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8f3539494_9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chose GitHub pull requests as our study object because pull requests usually combine both the problem and the fix.</a:t>
            </a:r>
            <a:endParaRPr/>
          </a:p>
          <a:p>
            <a:pPr indent="0" lvl="0" marL="0" rtl="0" algn="l">
              <a:spcBef>
                <a:spcPts val="0"/>
              </a:spcBef>
              <a:spcAft>
                <a:spcPts val="0"/>
              </a:spcAft>
              <a:buNone/>
            </a:pPr>
            <a:r>
              <a:rPr lang="en-US"/>
              <a:t>From the GitHub, we selected all pull requests from Apache, Mozilla, Facebook and Google repositories. </a:t>
            </a:r>
            <a:endParaRPr/>
          </a:p>
          <a:p>
            <a:pPr indent="0" lvl="0" marL="0" rtl="0" algn="l">
              <a:spcBef>
                <a:spcPts val="0"/>
              </a:spcBef>
              <a:spcAft>
                <a:spcPts val="0"/>
              </a:spcAft>
              <a:buNone/>
            </a:pPr>
            <a:r>
              <a:rPr lang="en-US"/>
              <a:t>And then we filtered out the pull requests which do not involve regex bugs by searching in the pull request title, body, and comments for keyword regex or regular expression</a:t>
            </a:r>
            <a:endParaRPr/>
          </a:p>
          <a:p>
            <a:pPr indent="0" lvl="0" marL="0" rtl="0" algn="l">
              <a:spcBef>
                <a:spcPts val="0"/>
              </a:spcBef>
              <a:spcAft>
                <a:spcPts val="0"/>
              </a:spcAft>
              <a:buNone/>
            </a:pPr>
            <a:r>
              <a:rPr lang="en-US"/>
              <a:t>After that </a:t>
            </a:r>
            <a:r>
              <a:rPr lang="en-US">
                <a:solidFill>
                  <a:schemeClr val="dk1"/>
                </a:solidFill>
              </a:rPr>
              <a:t>filtered based on the top 3 most popular languages on GitHub</a:t>
            </a:r>
            <a:endParaRPr>
              <a:solidFill>
                <a:schemeClr val="dk1"/>
              </a:solidFill>
            </a:endParaRPr>
          </a:p>
          <a:p>
            <a:pPr indent="0" lvl="0" marL="0" rtl="0" algn="l">
              <a:spcBef>
                <a:spcPts val="0"/>
              </a:spcBef>
              <a:spcAft>
                <a:spcPts val="0"/>
              </a:spcAft>
              <a:buNone/>
            </a:pPr>
            <a:r>
              <a:rPr lang="en-US">
                <a:solidFill>
                  <a:schemeClr val="dk1"/>
                </a:solidFill>
              </a:rPr>
              <a:t>We also filtered pull requests according to their merge status. Only merged pull requests are selected because merged ones not only shows developers’ interest to solve the problem but also provides accepted patch to fix the problem.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In the next step, we identified the regex-related pull requests and made sure there is a code change to a regex or a regex API.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With this process we ended up with 350 merged regex-related PRs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The first few steps are automatic, but identifying regex-related pull requests are manual.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a:t>
            </a:r>
            <a:endParaRPr>
              <a:solidFill>
                <a:schemeClr val="dk1"/>
              </a:solidFill>
            </a:endParaRPr>
          </a:p>
          <a:p>
            <a:pPr indent="0" lvl="0" marL="0" rtl="0" algn="l">
              <a:spcBef>
                <a:spcPts val="0"/>
              </a:spcBef>
              <a:spcAft>
                <a:spcPts val="0"/>
              </a:spcAft>
              <a:buNone/>
            </a:pPr>
            <a:r>
              <a:rPr lang="en-US">
                <a:solidFill>
                  <a:schemeClr val="dk1"/>
                </a:solidFill>
              </a:rPr>
              <a:t>the pull request which are related to a regex bugs.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t>From the repositories of these four organizations we (click)  </a:t>
            </a:r>
            <a:r>
              <a:rPr lang="en-US">
                <a:solidFill>
                  <a:schemeClr val="dk1"/>
                </a:solidFill>
              </a:rPr>
              <a:t>// contain regex/regular expression. this is the primary </a:t>
            </a:r>
            <a:r>
              <a:rPr b="1" lang="en-US">
                <a:solidFill>
                  <a:schemeClr val="dk1"/>
                </a:solidFill>
              </a:rPr>
              <a:t>automatic selection </a:t>
            </a:r>
            <a:r>
              <a:rPr lang="en-US">
                <a:solidFill>
                  <a:schemeClr val="dk1"/>
                </a:solidFill>
              </a:rPr>
              <a:t>of pull requests,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searched for regex-related using keywords in the title and description (click)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filtered based on the top 3 most popular languages (click)</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make sure there is a code change to a regex or the regex API (click)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ended up with 350 merged regex-related PRs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Google Shape;566;g888f4c50c2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888f4c50c2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solidFill>
                  <a:schemeClr val="dk1"/>
                </a:solidFill>
              </a:rPr>
              <a:t>Please check our paper if you are interested</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Google Shape;574;g45c54d9667_0_626: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45c54d9667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g88ed1a743e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88ed1a743e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Google Shape;603;g88ed1a743e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88ed1a743e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Google Shape;619;g88ed1a743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88ed1a743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Google Shape;628;g8906f9b601_2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8906f9b601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8906f9b60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8906f9b60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For the 350 pull requests, we manually identify their root cause and manifestation for each of them. Here is an example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88ed1a743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88ed1a743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//How we We look at bugs through the lens of pull requests. (click) This is so we can see the problem description as well as the solution.</a:t>
            </a:r>
            <a:endParaRPr/>
          </a:p>
          <a:p>
            <a:pPr indent="0" lvl="0" marL="0" rtl="0" algn="l">
              <a:spcBef>
                <a:spcPts val="0"/>
              </a:spcBef>
              <a:spcAft>
                <a:spcPts val="0"/>
              </a:spcAft>
              <a:buNone/>
            </a:pPr>
            <a:r>
              <a:rPr lang="en-US"/>
              <a:t>//those pull request have 2 requirement: </a:t>
            </a:r>
            <a:endParaRPr/>
          </a:p>
          <a:p>
            <a:pPr indent="0" lvl="0" marL="0" rtl="0" algn="l">
              <a:spcBef>
                <a:spcPts val="0"/>
              </a:spcBef>
              <a:spcAft>
                <a:spcPts val="0"/>
              </a:spcAft>
              <a:buClr>
                <a:schemeClr val="dk1"/>
              </a:buClr>
              <a:buSzPts val="1100"/>
              <a:buFont typeface="Arial"/>
              <a:buNone/>
            </a:pPr>
            <a:r>
              <a:rPr lang="en-US">
                <a:solidFill>
                  <a:schemeClr val="dk1"/>
                </a:solidFill>
              </a:rPr>
              <a:t>We look at the PR title description to understand what happened.  </a:t>
            </a:r>
            <a:r>
              <a:rPr lang="en-US">
                <a:solidFill>
                  <a:schemeClr val="dk1"/>
                </a:solidFill>
              </a:rPr>
              <a:t>In this example </a:t>
            </a:r>
            <a:r>
              <a:rPr lang="en-US">
                <a:solidFill>
                  <a:schemeClr val="dk1"/>
                </a:solidFill>
              </a:rPr>
              <a:t>dot is a wildcard character in regex and it matches any single character.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click</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if you pass the literal dot to the replaceAll function, it would be treated as the wildcard dot in regex.  As a result, all single characters are converted.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In addition to the PR title and description,  here is a reference to JIRA bug report which can provide us with more information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https://github.com/apache/incubator-tamaya/pull/21</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8906f9b601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8906f9b601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We also look at the code changes in the PR. (click)  in this example, the fix is pretty easy, Just add two bach slashes before the dot, and it will tell the regex parser that here is a literal dot and not a wildcard.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 we are interested in the fix in addition to the problem, the benefit of merged pull requests is that we know what are the problems developers are interested in fixing.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Here (click) we see a regular expression is removed (click).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We know the regular expression was removed because it is unused; that information is based on the discussion. This is the root cause.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We know the issue was fixed by removing the regex. This is the fix process.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88ed1a743e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88ed1a743e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used open card sorting with two raters to identify categories of root causes and manifestations.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88ed1a743e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88ed1a743e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Three root causes emerged. (click)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are the regular expression itself, the Regex API, and Other Code.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Each root cause manifested in two or three different ways. (click)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Notice that each group has a bad smell as its manifestation.  each </a:t>
            </a:r>
            <a:r>
              <a:rPr lang="en-US">
                <a:solidFill>
                  <a:schemeClr val="dk1"/>
                </a:solidFill>
              </a:rPr>
              <a:t>bad smell can be either a code smells or a design smell</a:t>
            </a:r>
            <a:endParaRPr/>
          </a:p>
          <a:p>
            <a:pPr indent="0" lvl="0" marL="0" rtl="0" algn="l">
              <a:spcBef>
                <a:spcPts val="0"/>
              </a:spcBef>
              <a:spcAft>
                <a:spcPts val="0"/>
              </a:spcAft>
              <a:buNone/>
            </a:pPr>
            <a:r>
              <a:rPr lang="en-US" sz="1050">
                <a:solidFill>
                  <a:srgbClr val="202122"/>
                </a:solidFill>
                <a:highlight>
                  <a:srgbClr val="FFFFFF"/>
                </a:highlight>
              </a:rPr>
              <a:t>Code smells are usually not </a:t>
            </a:r>
            <a:r>
              <a:rPr lang="en-US" sz="1050">
                <a:solidFill>
                  <a:srgbClr val="0B0080"/>
                </a:solidFill>
                <a:highlight>
                  <a:srgbClr val="FFFFFF"/>
                </a:highlight>
                <a:uFill>
                  <a:noFill/>
                </a:uFill>
                <a:hlinkClick r:id="rId2"/>
              </a:rPr>
              <a:t>bugs</a:t>
            </a:r>
            <a:r>
              <a:rPr lang="en-US" sz="1050">
                <a:solidFill>
                  <a:srgbClr val="202122"/>
                </a:solidFill>
                <a:highlight>
                  <a:srgbClr val="FFFFFF"/>
                </a:highlight>
              </a:rPr>
              <a:t>; //they are not technically incorrect and do not prevent the program from functioning. </a:t>
            </a:r>
            <a:endParaRPr sz="1050">
              <a:solidFill>
                <a:srgbClr val="202122"/>
              </a:solidFill>
              <a:highlight>
                <a:srgbClr val="FFFFFF"/>
              </a:highlight>
            </a:endParaRPr>
          </a:p>
          <a:p>
            <a:pPr indent="0" lvl="0" marL="0" rtl="0" algn="l">
              <a:spcBef>
                <a:spcPts val="0"/>
              </a:spcBef>
              <a:spcAft>
                <a:spcPts val="0"/>
              </a:spcAft>
              <a:buNone/>
            </a:pPr>
            <a:r>
              <a:rPr lang="en-US" sz="1050">
                <a:solidFill>
                  <a:srgbClr val="202122"/>
                </a:solidFill>
                <a:highlight>
                  <a:srgbClr val="FFFFFF"/>
                </a:highlight>
              </a:rPr>
              <a:t>Instead, they indicate weaknesses in the software that may impact software quality, or increase the risk of bugs or failures in the future.</a:t>
            </a:r>
            <a:endParaRPr sz="1050">
              <a:solidFill>
                <a:srgbClr val="202122"/>
              </a:solidFill>
              <a:highlight>
                <a:srgbClr val="FFFFFF"/>
              </a:highlight>
            </a:endParaRPr>
          </a:p>
          <a:p>
            <a:pPr indent="0" lvl="0" marL="0" rtl="0" algn="l">
              <a:spcBef>
                <a:spcPts val="0"/>
              </a:spcBef>
              <a:spcAft>
                <a:spcPts val="0"/>
              </a:spcAft>
              <a:buNone/>
            </a:pPr>
            <a:r>
              <a:rPr lang="en-US" sz="1050">
                <a:solidFill>
                  <a:srgbClr val="202122"/>
                </a:solidFill>
                <a:highlight>
                  <a:srgbClr val="FFFFFF"/>
                </a:highlight>
              </a:rPr>
              <a:t>such as duplicated code, long function, unused variables. They are all bad smells.</a:t>
            </a:r>
            <a:endParaRPr sz="1050">
              <a:solidFill>
                <a:srgbClr val="202122"/>
              </a:solidFill>
              <a:highlight>
                <a:srgbClr val="FFFFFF"/>
              </a:highlight>
            </a:endParaRPr>
          </a:p>
          <a:p>
            <a:pPr indent="0" lvl="0" marL="0" rtl="0" algn="l">
              <a:spcBef>
                <a:spcPts val="0"/>
              </a:spcBef>
              <a:spcAft>
                <a:spcPts val="0"/>
              </a:spcAft>
              <a:buNone/>
            </a:pPr>
            <a:r>
              <a:t/>
            </a:r>
            <a:endParaRPr sz="1050">
              <a:solidFill>
                <a:srgbClr val="202122"/>
              </a:solidFill>
              <a:highlight>
                <a:srgbClr val="FFFFFF"/>
              </a:highlight>
            </a:endParaRPr>
          </a:p>
          <a:p>
            <a:pPr indent="0" lvl="0" marL="0" rtl="0" algn="l">
              <a:spcBef>
                <a:spcPts val="0"/>
              </a:spcBef>
              <a:spcAft>
                <a:spcPts val="0"/>
              </a:spcAft>
              <a:buNone/>
            </a:pPr>
            <a:r>
              <a:rPr lang="en-US" sz="1050">
                <a:solidFill>
                  <a:srgbClr val="202122"/>
                </a:solidFill>
                <a:highlight>
                  <a:srgbClr val="FFFFFF"/>
                </a:highlight>
              </a:rPr>
              <a:t>In the next few slides, I will give several examples to illustrate it.</a:t>
            </a:r>
            <a:endParaRPr sz="1050">
              <a:solidFill>
                <a:srgbClr val="202122"/>
              </a:solidFill>
              <a:highlight>
                <a:srgbClr val="FFFFFF"/>
              </a:highlight>
            </a:endParaRPr>
          </a:p>
          <a:p>
            <a:pPr indent="0" lvl="0" marL="0" rtl="0" algn="l">
              <a:spcBef>
                <a:spcPts val="0"/>
              </a:spcBef>
              <a:spcAft>
                <a:spcPts val="0"/>
              </a:spcAft>
              <a:buNone/>
            </a:pPr>
            <a:r>
              <a:t/>
            </a:r>
            <a:endParaRPr sz="1050">
              <a:solidFill>
                <a:srgbClr val="202122"/>
              </a:solidFill>
              <a:highlight>
                <a:srgbClr val="FFFFFF"/>
              </a:highlight>
            </a:endParaRPr>
          </a:p>
          <a:p>
            <a:pPr indent="0" lvl="0" marL="0" rtl="0" algn="l">
              <a:spcBef>
                <a:spcPts val="0"/>
              </a:spcBef>
              <a:spcAft>
                <a:spcPts val="0"/>
              </a:spcAft>
              <a:buNone/>
            </a:pPr>
            <a:r>
              <a:rPr lang="en-US" sz="1050">
                <a:solidFill>
                  <a:srgbClr val="202122"/>
                </a:solidFill>
                <a:highlight>
                  <a:srgbClr val="FFFFFF"/>
                </a:highlight>
              </a:rPr>
              <a:t>slow down development </a:t>
            </a:r>
            <a:endParaRPr sz="1050">
              <a:solidFill>
                <a:srgbClr val="202122"/>
              </a:solidFill>
              <a:highlight>
                <a:srgbClr val="FFFFFF"/>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sz="1050">
              <a:solidFill>
                <a:srgbClr val="202122"/>
              </a:solidFill>
              <a:highlight>
                <a:srgbClr val="FFFFFF"/>
              </a:highlight>
            </a:endParaRPr>
          </a:p>
          <a:p>
            <a:pPr indent="0" lvl="0" marL="0" rtl="0" algn="l">
              <a:spcBef>
                <a:spcPts val="0"/>
              </a:spcBef>
              <a:spcAft>
                <a:spcPts val="0"/>
              </a:spcAft>
              <a:buClr>
                <a:schemeClr val="dk1"/>
              </a:buClr>
              <a:buSzPts val="1100"/>
              <a:buFont typeface="Arial"/>
              <a:buNone/>
            </a:pPr>
            <a:r>
              <a:t/>
            </a:r>
            <a:endParaRPr sz="1050">
              <a:solidFill>
                <a:srgbClr val="202122"/>
              </a:solidFill>
              <a:highlight>
                <a:srgbClr val="FFFFFF"/>
              </a:highlight>
            </a:endParaRPr>
          </a:p>
          <a:p>
            <a:pPr indent="0" lvl="0" marL="0" rtl="0" algn="l">
              <a:spcBef>
                <a:spcPts val="0"/>
              </a:spcBef>
              <a:spcAft>
                <a:spcPts val="0"/>
              </a:spcAft>
              <a:buNone/>
            </a:pPr>
            <a:r>
              <a:rPr lang="en-US" sz="1050">
                <a:solidFill>
                  <a:srgbClr val="202122"/>
                </a:solidFill>
                <a:highlight>
                  <a:srgbClr val="FFFFFF"/>
                </a:highlight>
              </a:rPr>
              <a:t>Smells are certain structures in the code that indicate violation of fundamental design principles and negatively impact design quality</a:t>
            </a:r>
            <a:endParaRPr sz="1050">
              <a:solidFill>
                <a:srgbClr val="202122"/>
              </a:solidFill>
              <a:highlight>
                <a:srgbClr val="FFFFFF"/>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sz="1050">
                <a:solidFill>
                  <a:srgbClr val="202122"/>
                </a:solidFill>
                <a:highlight>
                  <a:srgbClr val="FFFFFF"/>
                </a:highlight>
              </a:rPr>
              <a:t>Code smells are usually not </a:t>
            </a:r>
            <a:r>
              <a:rPr lang="en-US" sz="1050">
                <a:solidFill>
                  <a:srgbClr val="0B0080"/>
                </a:solidFill>
                <a:highlight>
                  <a:srgbClr val="FFFFFF"/>
                </a:highlight>
                <a:uFill>
                  <a:noFill/>
                </a:uFill>
                <a:hlinkClick r:id="rId3"/>
              </a:rPr>
              <a:t>bugs</a:t>
            </a:r>
            <a:r>
              <a:rPr lang="en-US" sz="1050">
                <a:solidFill>
                  <a:srgbClr val="202122"/>
                </a:solidFill>
                <a:highlight>
                  <a:srgbClr val="FFFFFF"/>
                </a:highlight>
              </a:rPr>
              <a:t>; they are not technically incorrect and do not prevent the program from functioning. Instead, they indicate weaknesses in design that may slow down development or increase the risk of bugs or failures in the future.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sz="1050">
                <a:solidFill>
                  <a:srgbClr val="202122"/>
                </a:solidFill>
                <a:highlight>
                  <a:srgbClr val="FFFFFF"/>
                </a:highlight>
              </a:rPr>
              <a:t>In </a:t>
            </a:r>
            <a:r>
              <a:rPr lang="en-US" sz="1050">
                <a:solidFill>
                  <a:srgbClr val="0B0080"/>
                </a:solidFill>
                <a:highlight>
                  <a:srgbClr val="FFFFFF"/>
                </a:highlight>
                <a:uFill>
                  <a:noFill/>
                </a:uFill>
                <a:hlinkClick r:id="rId4"/>
              </a:rPr>
              <a:t>computer programming</a:t>
            </a:r>
            <a:r>
              <a:rPr lang="en-US" sz="1050">
                <a:solidFill>
                  <a:srgbClr val="202122"/>
                </a:solidFill>
                <a:highlight>
                  <a:srgbClr val="FFFFFF"/>
                </a:highlight>
              </a:rPr>
              <a:t>, a </a:t>
            </a:r>
            <a:r>
              <a:rPr b="1" lang="en-US" sz="1050">
                <a:solidFill>
                  <a:srgbClr val="202122"/>
                </a:solidFill>
                <a:highlight>
                  <a:srgbClr val="FFFFFF"/>
                </a:highlight>
              </a:rPr>
              <a:t>code smell</a:t>
            </a:r>
            <a:r>
              <a:rPr lang="en-US" sz="1050">
                <a:solidFill>
                  <a:srgbClr val="202122"/>
                </a:solidFill>
                <a:highlight>
                  <a:srgbClr val="FFFFFF"/>
                </a:highlight>
              </a:rPr>
              <a:t> is any characteristic in the </a:t>
            </a:r>
            <a:r>
              <a:rPr lang="en-US" sz="1050">
                <a:solidFill>
                  <a:srgbClr val="0B0080"/>
                </a:solidFill>
                <a:highlight>
                  <a:srgbClr val="FFFFFF"/>
                </a:highlight>
                <a:uFill>
                  <a:noFill/>
                </a:uFill>
                <a:hlinkClick r:id="rId5"/>
              </a:rPr>
              <a:t>source code</a:t>
            </a:r>
            <a:r>
              <a:rPr lang="en-US" sz="1050">
                <a:solidFill>
                  <a:srgbClr val="202122"/>
                </a:solidFill>
                <a:highlight>
                  <a:srgbClr val="FFFFFF"/>
                </a:highlight>
              </a:rPr>
              <a:t> of a </a:t>
            </a:r>
            <a:r>
              <a:rPr lang="en-US" sz="1050">
                <a:solidFill>
                  <a:srgbClr val="0B0080"/>
                </a:solidFill>
                <a:highlight>
                  <a:srgbClr val="FFFFFF"/>
                </a:highlight>
                <a:uFill>
                  <a:noFill/>
                </a:uFill>
                <a:hlinkClick r:id="rId6"/>
              </a:rPr>
              <a:t>program</a:t>
            </a:r>
            <a:r>
              <a:rPr lang="en-US" sz="1050">
                <a:solidFill>
                  <a:srgbClr val="202122"/>
                </a:solidFill>
                <a:highlight>
                  <a:srgbClr val="FFFFFF"/>
                </a:highlight>
              </a:rPr>
              <a:t> that possibly indicates a deeper problem.</a:t>
            </a:r>
            <a:r>
              <a:rPr baseline="30000" lang="en-US" sz="1400">
                <a:solidFill>
                  <a:srgbClr val="0B0080"/>
                </a:solidFill>
                <a:highlight>
                  <a:srgbClr val="FFFFFF"/>
                </a:highlight>
                <a:uFill>
                  <a:noFill/>
                </a:uFill>
                <a:hlinkClick r:id="rId7"/>
              </a:rPr>
              <a:t>[1]</a:t>
            </a:r>
            <a:r>
              <a:rPr baseline="30000" lang="en-US" sz="1400">
                <a:solidFill>
                  <a:srgbClr val="0B0080"/>
                </a:solidFill>
                <a:highlight>
                  <a:srgbClr val="FFFFFF"/>
                </a:highlight>
                <a:uFill>
                  <a:noFill/>
                </a:uFill>
                <a:hlinkClick r:id="rId8"/>
              </a:rPr>
              <a:t>[2]</a:t>
            </a:r>
            <a:r>
              <a:rPr lang="en-US" sz="1050">
                <a:solidFill>
                  <a:srgbClr val="202122"/>
                </a:solidFill>
                <a:highlight>
                  <a:srgbClr val="FFFFFF"/>
                </a:highlight>
              </a:rPr>
              <a:t> Determining what is and is not a code smell is subjective, and varies by language, developer, and development methodology.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2" name="Shape 12"/>
        <p:cNvGrpSpPr/>
        <p:nvPr/>
      </p:nvGrpSpPr>
      <p:grpSpPr>
        <a:xfrm>
          <a:off x="0" y="0"/>
          <a:ext cx="0" cy="0"/>
          <a:chOff x="0" y="0"/>
          <a:chExt cx="0" cy="0"/>
        </a:xfrm>
      </p:grpSpPr>
      <p:sp>
        <p:nvSpPr>
          <p:cNvPr id="13" name="Google Shape;13;p2"/>
          <p:cNvSpPr txBox="1"/>
          <p:nvPr>
            <p:ph type="title"/>
          </p:nvPr>
        </p:nvSpPr>
        <p:spPr>
          <a:xfrm>
            <a:off x="457200" y="675085"/>
            <a:ext cx="8229600" cy="8013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14" name="Google Shape;14;p2"/>
          <p:cNvSpPr txBox="1"/>
          <p:nvPr>
            <p:ph idx="1" type="body"/>
          </p:nvPr>
        </p:nvSpPr>
        <p:spPr>
          <a:xfrm>
            <a:off x="457200" y="2266950"/>
            <a:ext cx="8229600" cy="23277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17500" lvl="3" marL="18288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292100" lvl="4" marL="2286000" marR="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 name="Google Shape;15;p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0" name="Shape 70"/>
        <p:cNvGrpSpPr/>
        <p:nvPr/>
      </p:nvGrpSpPr>
      <p:grpSpPr>
        <a:xfrm>
          <a:off x="0" y="0"/>
          <a:ext cx="0" cy="0"/>
          <a:chOff x="0" y="0"/>
          <a:chExt cx="0" cy="0"/>
        </a:xfrm>
      </p:grpSpPr>
      <p:sp>
        <p:nvSpPr>
          <p:cNvPr id="71" name="Google Shape;71;p11"/>
          <p:cNvSpPr txBox="1"/>
          <p:nvPr>
            <p:ph type="title"/>
          </p:nvPr>
        </p:nvSpPr>
        <p:spPr>
          <a:xfrm>
            <a:off x="457200" y="675085"/>
            <a:ext cx="8229600" cy="8013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72" name="Google Shape;72;p11"/>
          <p:cNvSpPr txBox="1"/>
          <p:nvPr>
            <p:ph idx="1" type="body"/>
          </p:nvPr>
        </p:nvSpPr>
        <p:spPr>
          <a:xfrm rot="5400000">
            <a:off x="3408150" y="-684000"/>
            <a:ext cx="2327700" cy="82296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17500" lvl="3" marL="18288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292100" lvl="4" marL="2286000" marR="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3" name="Google Shape;73;p1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1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1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2"/>
          <p:cNvSpPr txBox="1"/>
          <p:nvPr>
            <p:ph type="title"/>
          </p:nvPr>
        </p:nvSpPr>
        <p:spPr>
          <a:xfrm rot="5400000">
            <a:off x="5463750" y="1371628"/>
            <a:ext cx="4388700"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78" name="Google Shape;78;p12"/>
          <p:cNvSpPr txBox="1"/>
          <p:nvPr>
            <p:ph idx="1" type="body"/>
          </p:nvPr>
        </p:nvSpPr>
        <p:spPr>
          <a:xfrm rot="5400000">
            <a:off x="1272750" y="-609572"/>
            <a:ext cx="4388700" cy="60198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17500" lvl="3" marL="1828800" marR="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292100" lvl="4" marL="2286000" marR="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 name="Google Shape;79;p1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1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1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2" name="Shape 92"/>
        <p:cNvGrpSpPr/>
        <p:nvPr/>
      </p:nvGrpSpPr>
      <p:grpSpPr>
        <a:xfrm>
          <a:off x="0" y="0"/>
          <a:ext cx="0" cy="0"/>
          <a:chOff x="0" y="0"/>
          <a:chExt cx="0" cy="0"/>
        </a:xfrm>
      </p:grpSpPr>
      <p:sp>
        <p:nvSpPr>
          <p:cNvPr id="93" name="Google Shape;93;p14"/>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1pPr>
            <a:lvl2pPr indent="0" lvl="1"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2pPr>
            <a:lvl3pPr indent="0" lvl="2"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3pPr>
            <a:lvl4pPr indent="0" lvl="3"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4pPr>
            <a:lvl5pPr indent="0" lvl="4"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5pPr>
            <a:lvl6pPr indent="0" lvl="5" marL="4572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6pPr>
            <a:lvl7pPr indent="0" lvl="6" marL="9144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7pPr>
            <a:lvl8pPr indent="0" lvl="7" marL="13716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8pPr>
            <a:lvl9pPr indent="0" lvl="8" marL="18288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94" name="Google Shape;94;p14"/>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noAutofit/>
          </a:bodyPr>
          <a:lstStyle>
            <a:lvl1pPr indent="0" lvl="0" marL="0" marR="0" rtl="0" algn="ctr">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1pPr>
            <a:lvl2pPr indent="0" lvl="1" marL="457200" marR="0" rtl="0" algn="ctr">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2pPr>
            <a:lvl3pPr indent="0" lvl="2" marL="914400" marR="0" rtl="0" algn="ctr">
              <a:spcBef>
                <a:spcPts val="36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0" lvl="3" marL="1371600" marR="0" rtl="0" algn="ctr">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4pPr>
            <a:lvl5pPr indent="0" lvl="4" marL="1828800" marR="0" rtl="0" algn="ctr">
              <a:spcBef>
                <a:spcPts val="20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95" name="Google Shape;95;p14"/>
          <p:cNvSpPr txBox="1"/>
          <p:nvPr>
            <p:ph idx="10" type="dt"/>
          </p:nvPr>
        </p:nvSpPr>
        <p:spPr>
          <a:xfrm>
            <a:off x="3350425" y="3773625"/>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1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8" name="Shape 98"/>
        <p:cNvGrpSpPr/>
        <p:nvPr/>
      </p:nvGrpSpPr>
      <p:grpSpPr>
        <a:xfrm>
          <a:off x="0" y="0"/>
          <a:ext cx="0" cy="0"/>
          <a:chOff x="0" y="0"/>
          <a:chExt cx="0" cy="0"/>
        </a:xfrm>
      </p:grpSpPr>
      <p:sp>
        <p:nvSpPr>
          <p:cNvPr id="99" name="Google Shape;99;p15"/>
          <p:cNvSpPr txBox="1"/>
          <p:nvPr>
            <p:ph type="title"/>
          </p:nvPr>
        </p:nvSpPr>
        <p:spPr>
          <a:xfrm>
            <a:off x="457200" y="675085"/>
            <a:ext cx="8229600" cy="8013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1pPr>
            <a:lvl2pPr indent="0" lvl="1"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2pPr>
            <a:lvl3pPr indent="0" lvl="2"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3pPr>
            <a:lvl4pPr indent="0" lvl="3"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4pPr>
            <a:lvl5pPr indent="0" lvl="4"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5pPr>
            <a:lvl6pPr indent="0" lvl="5" marL="4572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6pPr>
            <a:lvl7pPr indent="0" lvl="6" marL="9144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7pPr>
            <a:lvl8pPr indent="0" lvl="7" marL="13716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8pPr>
            <a:lvl9pPr indent="0" lvl="8" marL="18288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100" name="Google Shape;100;p15"/>
          <p:cNvSpPr txBox="1"/>
          <p:nvPr>
            <p:ph idx="1" type="body"/>
          </p:nvPr>
        </p:nvSpPr>
        <p:spPr>
          <a:xfrm>
            <a:off x="457200" y="2266950"/>
            <a:ext cx="8229600" cy="23277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1" name="Google Shape;101;p15"/>
          <p:cNvSpPr txBox="1"/>
          <p:nvPr>
            <p:ph idx="10" type="dt"/>
          </p:nvPr>
        </p:nvSpPr>
        <p:spPr>
          <a:xfrm>
            <a:off x="3350425" y="3773625"/>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1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15"/>
          <p:cNvSpPr txBox="1"/>
          <p:nvPr>
            <p:ph idx="12" type="sldNum"/>
          </p:nvPr>
        </p:nvSpPr>
        <p:spPr>
          <a:xfrm>
            <a:off x="6953325" y="4815150"/>
            <a:ext cx="20898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4" name="Shape 104"/>
        <p:cNvGrpSpPr/>
        <p:nvPr/>
      </p:nvGrpSpPr>
      <p:grpSpPr>
        <a:xfrm>
          <a:off x="0" y="0"/>
          <a:ext cx="0" cy="0"/>
          <a:chOff x="0" y="0"/>
          <a:chExt cx="0" cy="0"/>
        </a:xfrm>
      </p:grpSpPr>
      <p:sp>
        <p:nvSpPr>
          <p:cNvPr id="105" name="Google Shape;105;p16"/>
          <p:cNvSpPr txBox="1"/>
          <p:nvPr>
            <p:ph type="title"/>
          </p:nvPr>
        </p:nvSpPr>
        <p:spPr>
          <a:xfrm>
            <a:off x="457200" y="675085"/>
            <a:ext cx="8229600" cy="8013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1pPr>
            <a:lvl2pPr indent="0" lvl="1"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2pPr>
            <a:lvl3pPr indent="0" lvl="2"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3pPr>
            <a:lvl4pPr indent="0" lvl="3"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4pPr>
            <a:lvl5pPr indent="0" lvl="4"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5pPr>
            <a:lvl6pPr indent="0" lvl="5" marL="4572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6pPr>
            <a:lvl7pPr indent="0" lvl="6" marL="9144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7pPr>
            <a:lvl8pPr indent="0" lvl="7" marL="13716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8pPr>
            <a:lvl9pPr indent="0" lvl="8" marL="18288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106" name="Google Shape;106;p16"/>
          <p:cNvSpPr txBox="1"/>
          <p:nvPr>
            <p:ph idx="10" type="dt"/>
          </p:nvPr>
        </p:nvSpPr>
        <p:spPr>
          <a:xfrm>
            <a:off x="3350425" y="3773625"/>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1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16"/>
          <p:cNvSpPr txBox="1"/>
          <p:nvPr>
            <p:ph idx="12" type="sldNum"/>
          </p:nvPr>
        </p:nvSpPr>
        <p:spPr>
          <a:xfrm>
            <a:off x="6953325" y="4815150"/>
            <a:ext cx="20898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9" name="Shape 109"/>
        <p:cNvGrpSpPr/>
        <p:nvPr/>
      </p:nvGrpSpPr>
      <p:grpSpPr>
        <a:xfrm>
          <a:off x="0" y="0"/>
          <a:ext cx="0" cy="0"/>
          <a:chOff x="0" y="0"/>
          <a:chExt cx="0" cy="0"/>
        </a:xfrm>
      </p:grpSpPr>
      <p:sp>
        <p:nvSpPr>
          <p:cNvPr id="110" name="Google Shape;110;p17"/>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SzPts val="1400"/>
              <a:buNone/>
              <a:defRPr b="1" i="0" sz="3200" u="none" cap="none" strike="noStrike">
                <a:solidFill>
                  <a:srgbClr val="DA0002"/>
                </a:solidFill>
                <a:latin typeface="Arial"/>
                <a:ea typeface="Arial"/>
                <a:cs typeface="Arial"/>
                <a:sym typeface="Arial"/>
              </a:defRPr>
            </a:lvl1pPr>
            <a:lvl2pPr indent="0" lvl="1" marL="0" marR="0" rtl="0" algn="ctr">
              <a:spcBef>
                <a:spcPts val="0"/>
              </a:spcBef>
              <a:spcAft>
                <a:spcPts val="0"/>
              </a:spcAft>
              <a:buSzPts val="1400"/>
              <a:buNone/>
              <a:defRPr b="1" i="0" sz="3200" u="none" cap="none" strike="noStrike">
                <a:solidFill>
                  <a:srgbClr val="DA0002"/>
                </a:solidFill>
                <a:latin typeface="Arial"/>
                <a:ea typeface="Arial"/>
                <a:cs typeface="Arial"/>
                <a:sym typeface="Arial"/>
              </a:defRPr>
            </a:lvl2pPr>
            <a:lvl3pPr indent="0" lvl="2" marL="0" marR="0" rtl="0" algn="ctr">
              <a:spcBef>
                <a:spcPts val="0"/>
              </a:spcBef>
              <a:spcAft>
                <a:spcPts val="0"/>
              </a:spcAft>
              <a:buSzPts val="1400"/>
              <a:buNone/>
              <a:defRPr b="1" i="0" sz="3200" u="none" cap="none" strike="noStrike">
                <a:solidFill>
                  <a:srgbClr val="DA0002"/>
                </a:solidFill>
                <a:latin typeface="Arial"/>
                <a:ea typeface="Arial"/>
                <a:cs typeface="Arial"/>
                <a:sym typeface="Arial"/>
              </a:defRPr>
            </a:lvl3pPr>
            <a:lvl4pPr indent="0" lvl="3" marL="0" marR="0" rtl="0" algn="ctr">
              <a:spcBef>
                <a:spcPts val="0"/>
              </a:spcBef>
              <a:spcAft>
                <a:spcPts val="0"/>
              </a:spcAft>
              <a:buSzPts val="1400"/>
              <a:buNone/>
              <a:defRPr b="1" i="0" sz="3200" u="none" cap="none" strike="noStrike">
                <a:solidFill>
                  <a:srgbClr val="DA0002"/>
                </a:solidFill>
                <a:latin typeface="Arial"/>
                <a:ea typeface="Arial"/>
                <a:cs typeface="Arial"/>
                <a:sym typeface="Arial"/>
              </a:defRPr>
            </a:lvl4pPr>
            <a:lvl5pPr indent="0" lvl="4" marL="0" marR="0" rtl="0" algn="ctr">
              <a:spcBef>
                <a:spcPts val="0"/>
              </a:spcBef>
              <a:spcAft>
                <a:spcPts val="0"/>
              </a:spcAft>
              <a:buSzPts val="1400"/>
              <a:buNone/>
              <a:defRPr b="1" i="0" sz="3200" u="none" cap="none" strike="noStrike">
                <a:solidFill>
                  <a:srgbClr val="DA0002"/>
                </a:solidFill>
                <a:latin typeface="Arial"/>
                <a:ea typeface="Arial"/>
                <a:cs typeface="Arial"/>
                <a:sym typeface="Arial"/>
              </a:defRPr>
            </a:lvl5pPr>
            <a:lvl6pPr indent="0" lvl="5" marL="457200" marR="0" rtl="0" algn="ctr">
              <a:spcBef>
                <a:spcPts val="0"/>
              </a:spcBef>
              <a:spcAft>
                <a:spcPts val="0"/>
              </a:spcAft>
              <a:buSzPts val="1400"/>
              <a:buNone/>
              <a:defRPr b="1" i="0" sz="3200" u="none" cap="none" strike="noStrike">
                <a:solidFill>
                  <a:srgbClr val="DA0002"/>
                </a:solidFill>
                <a:latin typeface="Arial"/>
                <a:ea typeface="Arial"/>
                <a:cs typeface="Arial"/>
                <a:sym typeface="Arial"/>
              </a:defRPr>
            </a:lvl6pPr>
            <a:lvl7pPr indent="0" lvl="6" marL="914400" marR="0" rtl="0" algn="ctr">
              <a:spcBef>
                <a:spcPts val="0"/>
              </a:spcBef>
              <a:spcAft>
                <a:spcPts val="0"/>
              </a:spcAft>
              <a:buSzPts val="1400"/>
              <a:buNone/>
              <a:defRPr b="1" i="0" sz="3200" u="none" cap="none" strike="noStrike">
                <a:solidFill>
                  <a:srgbClr val="DA0002"/>
                </a:solidFill>
                <a:latin typeface="Arial"/>
                <a:ea typeface="Arial"/>
                <a:cs typeface="Arial"/>
                <a:sym typeface="Arial"/>
              </a:defRPr>
            </a:lvl7pPr>
            <a:lvl8pPr indent="0" lvl="7" marL="1371600" marR="0" rtl="0" algn="ctr">
              <a:spcBef>
                <a:spcPts val="0"/>
              </a:spcBef>
              <a:spcAft>
                <a:spcPts val="0"/>
              </a:spcAft>
              <a:buSzPts val="1400"/>
              <a:buNone/>
              <a:defRPr b="1" i="0" sz="3200" u="none" cap="none" strike="noStrike">
                <a:solidFill>
                  <a:srgbClr val="DA0002"/>
                </a:solidFill>
                <a:latin typeface="Arial"/>
                <a:ea typeface="Arial"/>
                <a:cs typeface="Arial"/>
                <a:sym typeface="Arial"/>
              </a:defRPr>
            </a:lvl8pPr>
            <a:lvl9pPr indent="0" lvl="8" marL="1828800" marR="0" rtl="0" algn="ctr">
              <a:spcBef>
                <a:spcPts val="0"/>
              </a:spcBef>
              <a:spcAft>
                <a:spcPts val="0"/>
              </a:spcAft>
              <a:buSzPts val="1400"/>
              <a:buNone/>
              <a:defRPr b="1" i="0" sz="3200" u="none" cap="none" strike="noStrike">
                <a:solidFill>
                  <a:srgbClr val="DA0002"/>
                </a:solidFill>
                <a:latin typeface="Arial"/>
                <a:ea typeface="Arial"/>
                <a:cs typeface="Arial"/>
                <a:sym typeface="Arial"/>
              </a:defRPr>
            </a:lvl9pPr>
          </a:lstStyle>
          <a:p/>
        </p:txBody>
      </p:sp>
      <p:sp>
        <p:nvSpPr>
          <p:cNvPr id="111" name="Google Shape;111;p17"/>
          <p:cNvSpPr txBox="1"/>
          <p:nvPr>
            <p:ph idx="1" type="body"/>
          </p:nvPr>
        </p:nvSpPr>
        <p:spPr>
          <a:xfrm>
            <a:off x="457200" y="1200151"/>
            <a:ext cx="8229600" cy="37257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spcBef>
                <a:spcPts val="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17500" lvl="3" marL="1828800" marR="0" rtl="0" algn="l">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292100" lvl="4" marL="2286000" marR="0" rtl="0" algn="l">
              <a:spcBef>
                <a:spcPts val="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55600" lvl="5" marL="2743200" marR="0" rtl="0" algn="l">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12" name="Google Shape;112;p17"/>
          <p:cNvCxnSpPr/>
          <p:nvPr/>
        </p:nvCxnSpPr>
        <p:spPr>
          <a:xfrm>
            <a:off x="457200" y="1143000"/>
            <a:ext cx="8229600" cy="0"/>
          </a:xfrm>
          <a:prstGeom prst="straightConnector1">
            <a:avLst/>
          </a:prstGeom>
          <a:noFill/>
          <a:ln cap="flat" cmpd="sng" w="50800">
            <a:solidFill>
              <a:srgbClr val="DA0002"/>
            </a:solidFill>
            <a:prstDash val="solid"/>
            <a:round/>
            <a:headEnd len="sm" w="sm" type="none"/>
            <a:tailEnd len="sm" w="sm" type="none"/>
          </a:ln>
        </p:spPr>
      </p:cxnSp>
      <p:sp>
        <p:nvSpPr>
          <p:cNvPr id="113" name="Google Shape;113;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4" name="Shape 114"/>
        <p:cNvGrpSpPr/>
        <p:nvPr/>
      </p:nvGrpSpPr>
      <p:grpSpPr>
        <a:xfrm>
          <a:off x="0" y="0"/>
          <a:ext cx="0" cy="0"/>
          <a:chOff x="0" y="0"/>
          <a:chExt cx="0" cy="0"/>
        </a:xfrm>
      </p:grpSpPr>
      <p:sp>
        <p:nvSpPr>
          <p:cNvPr id="115" name="Google Shape;115;p18"/>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chemeClr val="dk1"/>
                </a:solidFill>
                <a:latin typeface="Arial"/>
                <a:ea typeface="Arial"/>
                <a:cs typeface="Arial"/>
                <a:sym typeface="Arial"/>
              </a:defRPr>
            </a:lvl1pPr>
            <a:lvl2pPr indent="0" lvl="1"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2pPr>
            <a:lvl3pPr indent="0" lvl="2"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3pPr>
            <a:lvl4pPr indent="0" lvl="3"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4pPr>
            <a:lvl5pPr indent="0" lvl="4"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5pPr>
            <a:lvl6pPr indent="0" lvl="5" marL="4572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6pPr>
            <a:lvl7pPr indent="0" lvl="6" marL="9144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7pPr>
            <a:lvl8pPr indent="0" lvl="7" marL="13716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8pPr>
            <a:lvl9pPr indent="0" lvl="8" marL="18288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116" name="Google Shape;116;p18"/>
          <p:cNvSpPr txBox="1"/>
          <p:nvPr>
            <p:ph idx="1" type="body"/>
          </p:nvPr>
        </p:nvSpPr>
        <p:spPr>
          <a:xfrm>
            <a:off x="722313" y="2180035"/>
            <a:ext cx="7772400" cy="1125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400"/>
              <a:buFont typeface="Arial"/>
              <a:buNone/>
              <a:defRPr b="0" i="0" sz="2000" u="none" cap="none" strike="noStrike">
                <a:solidFill>
                  <a:srgbClr val="888888"/>
                </a:solidFill>
                <a:latin typeface="Arial"/>
                <a:ea typeface="Arial"/>
                <a:cs typeface="Arial"/>
                <a:sym typeface="Arial"/>
              </a:defRPr>
            </a:lvl1pPr>
            <a:lvl2pPr indent="-228600" lvl="1" marL="914400" marR="0" rtl="0" algn="l">
              <a:spcBef>
                <a:spcPts val="360"/>
              </a:spcBef>
              <a:spcAft>
                <a:spcPts val="0"/>
              </a:spcAft>
              <a:buClr>
                <a:srgbClr val="888888"/>
              </a:buClr>
              <a:buSzPts val="2400"/>
              <a:buFont typeface="Arial"/>
              <a:buNone/>
              <a:defRPr b="0" i="0" sz="1800" u="none" cap="none" strike="noStrike">
                <a:solidFill>
                  <a:srgbClr val="888888"/>
                </a:solidFill>
                <a:latin typeface="Arial"/>
                <a:ea typeface="Arial"/>
                <a:cs typeface="Arial"/>
                <a:sym typeface="Arial"/>
              </a:defRPr>
            </a:lvl2pPr>
            <a:lvl3pPr indent="-228600" lvl="2" marL="1371600" marR="0" rtl="0" algn="l">
              <a:spcBef>
                <a:spcPts val="320"/>
              </a:spcBef>
              <a:spcAft>
                <a:spcPts val="0"/>
              </a:spcAft>
              <a:buClr>
                <a:srgbClr val="888888"/>
              </a:buClr>
              <a:buSzPts val="1800"/>
              <a:buFont typeface="Arial"/>
              <a:buNone/>
              <a:defRPr b="0" i="0" sz="1600" u="none" cap="none" strike="noStrike">
                <a:solidFill>
                  <a:srgbClr val="888888"/>
                </a:solidFill>
                <a:latin typeface="Arial"/>
                <a:ea typeface="Arial"/>
                <a:cs typeface="Arial"/>
                <a:sym typeface="Arial"/>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4pPr>
            <a:lvl5pPr indent="-228600" lvl="4" marL="2286000" marR="0" rtl="0" algn="l">
              <a:spcBef>
                <a:spcPts val="280"/>
              </a:spcBef>
              <a:spcAft>
                <a:spcPts val="0"/>
              </a:spcAft>
              <a:buClr>
                <a:srgbClr val="888888"/>
              </a:buClr>
              <a:buSzPts val="1000"/>
              <a:buFont typeface="Arial"/>
              <a:buNone/>
              <a:defRPr b="0" i="0" sz="1400" u="none" cap="none" strike="noStrike">
                <a:solidFill>
                  <a:srgbClr val="888888"/>
                </a:solidFill>
                <a:latin typeface="Arial"/>
                <a:ea typeface="Arial"/>
                <a:cs typeface="Arial"/>
                <a:sym typeface="Arial"/>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117" name="Google Shape;117;p18"/>
          <p:cNvSpPr txBox="1"/>
          <p:nvPr>
            <p:ph idx="10" type="dt"/>
          </p:nvPr>
        </p:nvSpPr>
        <p:spPr>
          <a:xfrm>
            <a:off x="3350425" y="3773625"/>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1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9" name="Google Shape;119;p18"/>
          <p:cNvSpPr txBox="1"/>
          <p:nvPr>
            <p:ph idx="12" type="sldNum"/>
          </p:nvPr>
        </p:nvSpPr>
        <p:spPr>
          <a:xfrm>
            <a:off x="6953325" y="4815150"/>
            <a:ext cx="20898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20" name="Shape 120"/>
        <p:cNvGrpSpPr/>
        <p:nvPr/>
      </p:nvGrpSpPr>
      <p:grpSpPr>
        <a:xfrm>
          <a:off x="0" y="0"/>
          <a:ext cx="0" cy="0"/>
          <a:chOff x="0" y="0"/>
          <a:chExt cx="0" cy="0"/>
        </a:xfrm>
      </p:grpSpPr>
      <p:sp>
        <p:nvSpPr>
          <p:cNvPr id="121" name="Google Shape;121;p19"/>
          <p:cNvSpPr txBox="1"/>
          <p:nvPr>
            <p:ph type="title"/>
          </p:nvPr>
        </p:nvSpPr>
        <p:spPr>
          <a:xfrm>
            <a:off x="457200" y="675085"/>
            <a:ext cx="8229600" cy="8013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1pPr>
            <a:lvl2pPr indent="0" lvl="1"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2pPr>
            <a:lvl3pPr indent="0" lvl="2"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3pPr>
            <a:lvl4pPr indent="0" lvl="3"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4pPr>
            <a:lvl5pPr indent="0" lvl="4"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5pPr>
            <a:lvl6pPr indent="0" lvl="5" marL="4572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6pPr>
            <a:lvl7pPr indent="0" lvl="6" marL="9144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7pPr>
            <a:lvl8pPr indent="0" lvl="7" marL="13716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8pPr>
            <a:lvl9pPr indent="0" lvl="8" marL="18288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122" name="Google Shape;122;p19"/>
          <p:cNvSpPr txBox="1"/>
          <p:nvPr>
            <p:ph idx="1" type="body"/>
          </p:nvPr>
        </p:nvSpPr>
        <p:spPr>
          <a:xfrm>
            <a:off x="457200" y="1476375"/>
            <a:ext cx="4038600" cy="31182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Google Shape;123;p19"/>
          <p:cNvSpPr txBox="1"/>
          <p:nvPr>
            <p:ph idx="2" type="body"/>
          </p:nvPr>
        </p:nvSpPr>
        <p:spPr>
          <a:xfrm>
            <a:off x="4648200" y="1476375"/>
            <a:ext cx="4038600" cy="31182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19"/>
          <p:cNvSpPr txBox="1"/>
          <p:nvPr>
            <p:ph idx="10" type="dt"/>
          </p:nvPr>
        </p:nvSpPr>
        <p:spPr>
          <a:xfrm>
            <a:off x="3350425" y="3773625"/>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5" name="Google Shape;125;p1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6" name="Google Shape;126;p19"/>
          <p:cNvSpPr txBox="1"/>
          <p:nvPr>
            <p:ph idx="12" type="sldNum"/>
          </p:nvPr>
        </p:nvSpPr>
        <p:spPr>
          <a:xfrm>
            <a:off x="6953325" y="4815150"/>
            <a:ext cx="20898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27" name="Shape 127"/>
        <p:cNvGrpSpPr/>
        <p:nvPr/>
      </p:nvGrpSpPr>
      <p:grpSpPr>
        <a:xfrm>
          <a:off x="0" y="0"/>
          <a:ext cx="0" cy="0"/>
          <a:chOff x="0" y="0"/>
          <a:chExt cx="0" cy="0"/>
        </a:xfrm>
      </p:grpSpPr>
      <p:sp>
        <p:nvSpPr>
          <p:cNvPr id="128" name="Google Shape;128;p20"/>
          <p:cNvSpPr txBox="1"/>
          <p:nvPr>
            <p:ph type="title"/>
          </p:nvPr>
        </p:nvSpPr>
        <p:spPr>
          <a:xfrm>
            <a:off x="457200" y="675085"/>
            <a:ext cx="8229600" cy="8013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1pPr>
            <a:lvl2pPr indent="0" lvl="1"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2pPr>
            <a:lvl3pPr indent="0" lvl="2"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3pPr>
            <a:lvl4pPr indent="0" lvl="3"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4pPr>
            <a:lvl5pPr indent="0" lvl="4"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5pPr>
            <a:lvl6pPr indent="0" lvl="5" marL="4572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6pPr>
            <a:lvl7pPr indent="0" lvl="6" marL="9144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7pPr>
            <a:lvl8pPr indent="0" lvl="7" marL="13716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8pPr>
            <a:lvl9pPr indent="0" lvl="8" marL="18288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129" name="Google Shape;129;p20"/>
          <p:cNvSpPr txBox="1"/>
          <p:nvPr>
            <p:ph idx="1" type="body"/>
          </p:nvPr>
        </p:nvSpPr>
        <p:spPr>
          <a:xfrm>
            <a:off x="457200" y="1151335"/>
            <a:ext cx="4040100" cy="4800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4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0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30" name="Google Shape;130;p20"/>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31" name="Google Shape;131;p20"/>
          <p:cNvSpPr txBox="1"/>
          <p:nvPr>
            <p:ph idx="3" type="body"/>
          </p:nvPr>
        </p:nvSpPr>
        <p:spPr>
          <a:xfrm>
            <a:off x="4645025" y="1151335"/>
            <a:ext cx="4041900" cy="4800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4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0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32" name="Google Shape;132;p20"/>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33" name="Google Shape;133;p20"/>
          <p:cNvSpPr txBox="1"/>
          <p:nvPr>
            <p:ph idx="10" type="dt"/>
          </p:nvPr>
        </p:nvSpPr>
        <p:spPr>
          <a:xfrm>
            <a:off x="3350425" y="3773625"/>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4" name="Google Shape;134;p2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5" name="Google Shape;135;p20"/>
          <p:cNvSpPr txBox="1"/>
          <p:nvPr>
            <p:ph idx="12" type="sldNum"/>
          </p:nvPr>
        </p:nvSpPr>
        <p:spPr>
          <a:xfrm>
            <a:off x="6953325" y="4815150"/>
            <a:ext cx="20898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6" name="Shape 136"/>
        <p:cNvGrpSpPr/>
        <p:nvPr/>
      </p:nvGrpSpPr>
      <p:grpSpPr>
        <a:xfrm>
          <a:off x="0" y="0"/>
          <a:ext cx="0" cy="0"/>
          <a:chOff x="0" y="0"/>
          <a:chExt cx="0" cy="0"/>
        </a:xfrm>
      </p:grpSpPr>
      <p:sp>
        <p:nvSpPr>
          <p:cNvPr id="137" name="Google Shape;137;p21"/>
          <p:cNvSpPr txBox="1"/>
          <p:nvPr>
            <p:ph idx="10" type="dt"/>
          </p:nvPr>
        </p:nvSpPr>
        <p:spPr>
          <a:xfrm>
            <a:off x="3350425" y="3773625"/>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8" name="Google Shape;138;p2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9" name="Google Shape;139;p21"/>
          <p:cNvSpPr txBox="1"/>
          <p:nvPr>
            <p:ph idx="12" type="sldNum"/>
          </p:nvPr>
        </p:nvSpPr>
        <p:spPr>
          <a:xfrm>
            <a:off x="6953325" y="4815150"/>
            <a:ext cx="20898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8" name="Shape 18"/>
        <p:cNvGrpSpPr/>
        <p:nvPr/>
      </p:nvGrpSpPr>
      <p:grpSpPr>
        <a:xfrm>
          <a:off x="0" y="0"/>
          <a:ext cx="0" cy="0"/>
          <a:chOff x="0" y="0"/>
          <a:chExt cx="0" cy="0"/>
        </a:xfrm>
      </p:grpSpPr>
      <p:sp>
        <p:nvSpPr>
          <p:cNvPr id="19" name="Google Shape;19;p3"/>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20" name="Google Shape;20;p3"/>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1pPr>
            <a:lvl2pPr lvl="1"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2pPr>
            <a:lvl3pPr lvl="2" marR="0" algn="ctr">
              <a:lnSpc>
                <a:spcPct val="100000"/>
              </a:lnSpc>
              <a:spcBef>
                <a:spcPts val="36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lvl="3" marR="0" algn="ctr">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4pPr>
            <a:lvl5pPr lvl="4" marR="0" algn="ctr">
              <a:lnSpc>
                <a:spcPct val="100000"/>
              </a:lnSpc>
              <a:spcBef>
                <a:spcPts val="200"/>
              </a:spcBef>
              <a:spcAft>
                <a:spcPts val="0"/>
              </a:spcAft>
              <a:buClr>
                <a:srgbClr val="888888"/>
              </a:buClr>
              <a:buSzPts val="1000"/>
              <a:buFont typeface="Arial"/>
              <a:buNone/>
              <a:defRPr b="0" i="0" sz="1000" u="none" cap="none" strike="noStrike">
                <a:solidFill>
                  <a:srgbClr val="888888"/>
                </a:solidFill>
                <a:latin typeface="Arial"/>
                <a:ea typeface="Arial"/>
                <a:cs typeface="Arial"/>
                <a:sym typeface="Arial"/>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1" name="Google Shape;21;p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3"/>
          <p:cNvSpPr txBox="1"/>
          <p:nvPr/>
        </p:nvSpPr>
        <p:spPr>
          <a:xfrm>
            <a:off x="7534264" y="35123"/>
            <a:ext cx="147508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DScope, SoCC’18</a:t>
            </a:r>
            <a:endParaRPr b="1"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0" lvl="1"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2pPr>
            <a:lvl3pPr indent="0" lvl="2"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3pPr>
            <a:lvl4pPr indent="0" lvl="3"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4pPr>
            <a:lvl5pPr indent="0" lvl="4"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5pPr>
            <a:lvl6pPr indent="0" lvl="5" marL="4572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6pPr>
            <a:lvl7pPr indent="0" lvl="6" marL="9144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7pPr>
            <a:lvl8pPr indent="0" lvl="7" marL="13716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8pPr>
            <a:lvl9pPr indent="0" lvl="8" marL="18288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142" name="Google Shape;142;p22"/>
          <p:cNvSpPr txBox="1"/>
          <p:nvPr>
            <p:ph idx="1" type="body"/>
          </p:nvPr>
        </p:nvSpPr>
        <p:spPr>
          <a:xfrm>
            <a:off x="3575050" y="204788"/>
            <a:ext cx="5111700" cy="438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3" name="Google Shape;143;p22"/>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2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24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10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44" name="Google Shape;144;p22"/>
          <p:cNvSpPr txBox="1"/>
          <p:nvPr>
            <p:ph idx="10" type="dt"/>
          </p:nvPr>
        </p:nvSpPr>
        <p:spPr>
          <a:xfrm>
            <a:off x="3350425" y="3773625"/>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5" name="Google Shape;145;p2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6" name="Google Shape;146;p22"/>
          <p:cNvSpPr txBox="1"/>
          <p:nvPr>
            <p:ph idx="12" type="sldNum"/>
          </p:nvPr>
        </p:nvSpPr>
        <p:spPr>
          <a:xfrm>
            <a:off x="6953325" y="4815150"/>
            <a:ext cx="20898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47" name="Shape 147"/>
        <p:cNvGrpSpPr/>
        <p:nvPr/>
      </p:nvGrpSpPr>
      <p:grpSpPr>
        <a:xfrm>
          <a:off x="0" y="0"/>
          <a:ext cx="0" cy="0"/>
          <a:chOff x="0" y="0"/>
          <a:chExt cx="0" cy="0"/>
        </a:xfrm>
      </p:grpSpPr>
      <p:sp>
        <p:nvSpPr>
          <p:cNvPr id="148" name="Google Shape;148;p23"/>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dk1"/>
                </a:solidFill>
                <a:latin typeface="Arial"/>
                <a:ea typeface="Arial"/>
                <a:cs typeface="Arial"/>
                <a:sym typeface="Arial"/>
              </a:defRPr>
            </a:lvl1pPr>
            <a:lvl2pPr indent="0" lvl="1"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2pPr>
            <a:lvl3pPr indent="0" lvl="2"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3pPr>
            <a:lvl4pPr indent="0" lvl="3"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4pPr>
            <a:lvl5pPr indent="0" lvl="4"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5pPr>
            <a:lvl6pPr indent="0" lvl="5" marL="4572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6pPr>
            <a:lvl7pPr indent="0" lvl="6" marL="9144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7pPr>
            <a:lvl8pPr indent="0" lvl="7" marL="13716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8pPr>
            <a:lvl9pPr indent="0" lvl="8" marL="18288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149" name="Google Shape;149;p23"/>
          <p:cNvSpPr/>
          <p:nvPr>
            <p:ph idx="2" type="pic"/>
          </p:nvPr>
        </p:nvSpPr>
        <p:spPr>
          <a:xfrm>
            <a:off x="1792288" y="459581"/>
            <a:ext cx="5486400" cy="30861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150" name="Google Shape;150;p23"/>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2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24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10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51" name="Google Shape;151;p23"/>
          <p:cNvSpPr txBox="1"/>
          <p:nvPr>
            <p:ph idx="10" type="dt"/>
          </p:nvPr>
        </p:nvSpPr>
        <p:spPr>
          <a:xfrm>
            <a:off x="3350425" y="3773625"/>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2" name="Google Shape;152;p2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3" name="Google Shape;153;p23"/>
          <p:cNvSpPr txBox="1"/>
          <p:nvPr>
            <p:ph idx="12" type="sldNum"/>
          </p:nvPr>
        </p:nvSpPr>
        <p:spPr>
          <a:xfrm>
            <a:off x="6953325" y="4815150"/>
            <a:ext cx="20898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54" name="Shape 154"/>
        <p:cNvGrpSpPr/>
        <p:nvPr/>
      </p:nvGrpSpPr>
      <p:grpSpPr>
        <a:xfrm>
          <a:off x="0" y="0"/>
          <a:ext cx="0" cy="0"/>
          <a:chOff x="0" y="0"/>
          <a:chExt cx="0" cy="0"/>
        </a:xfrm>
      </p:grpSpPr>
      <p:sp>
        <p:nvSpPr>
          <p:cNvPr id="155" name="Google Shape;155;p24"/>
          <p:cNvSpPr txBox="1"/>
          <p:nvPr>
            <p:ph type="title"/>
          </p:nvPr>
        </p:nvSpPr>
        <p:spPr>
          <a:xfrm>
            <a:off x="457200" y="675085"/>
            <a:ext cx="8229600" cy="8013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1pPr>
            <a:lvl2pPr indent="0" lvl="1"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2pPr>
            <a:lvl3pPr indent="0" lvl="2"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3pPr>
            <a:lvl4pPr indent="0" lvl="3"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4pPr>
            <a:lvl5pPr indent="0" lvl="4"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5pPr>
            <a:lvl6pPr indent="0" lvl="5" marL="4572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6pPr>
            <a:lvl7pPr indent="0" lvl="6" marL="9144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7pPr>
            <a:lvl8pPr indent="0" lvl="7" marL="13716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8pPr>
            <a:lvl9pPr indent="0" lvl="8" marL="18288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156" name="Google Shape;156;p24"/>
          <p:cNvSpPr txBox="1"/>
          <p:nvPr>
            <p:ph idx="1" type="body"/>
          </p:nvPr>
        </p:nvSpPr>
        <p:spPr>
          <a:xfrm rot="5400000">
            <a:off x="3408150" y="-684000"/>
            <a:ext cx="2327700" cy="82296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7" name="Google Shape;157;p24"/>
          <p:cNvSpPr txBox="1"/>
          <p:nvPr>
            <p:ph idx="10" type="dt"/>
          </p:nvPr>
        </p:nvSpPr>
        <p:spPr>
          <a:xfrm>
            <a:off x="3350425" y="3773625"/>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8" name="Google Shape;158;p2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9" name="Google Shape;159;p24"/>
          <p:cNvSpPr txBox="1"/>
          <p:nvPr>
            <p:ph idx="12" type="sldNum"/>
          </p:nvPr>
        </p:nvSpPr>
        <p:spPr>
          <a:xfrm>
            <a:off x="6953325" y="4815150"/>
            <a:ext cx="20898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60" name="Shape 160"/>
        <p:cNvGrpSpPr/>
        <p:nvPr/>
      </p:nvGrpSpPr>
      <p:grpSpPr>
        <a:xfrm>
          <a:off x="0" y="0"/>
          <a:ext cx="0" cy="0"/>
          <a:chOff x="0" y="0"/>
          <a:chExt cx="0" cy="0"/>
        </a:xfrm>
      </p:grpSpPr>
      <p:sp>
        <p:nvSpPr>
          <p:cNvPr id="161" name="Google Shape;161;p25"/>
          <p:cNvSpPr txBox="1"/>
          <p:nvPr>
            <p:ph type="title"/>
          </p:nvPr>
        </p:nvSpPr>
        <p:spPr>
          <a:xfrm rot="5400000">
            <a:off x="5463750" y="1371628"/>
            <a:ext cx="4388700"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1pPr>
            <a:lvl2pPr indent="0" lvl="1"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2pPr>
            <a:lvl3pPr indent="0" lvl="2"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3pPr>
            <a:lvl4pPr indent="0" lvl="3"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4pPr>
            <a:lvl5pPr indent="0" lvl="4"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5pPr>
            <a:lvl6pPr indent="0" lvl="5" marL="4572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6pPr>
            <a:lvl7pPr indent="0" lvl="6" marL="9144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7pPr>
            <a:lvl8pPr indent="0" lvl="7" marL="13716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8pPr>
            <a:lvl9pPr indent="0" lvl="8" marL="18288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162" name="Google Shape;162;p25"/>
          <p:cNvSpPr txBox="1"/>
          <p:nvPr>
            <p:ph idx="1" type="body"/>
          </p:nvPr>
        </p:nvSpPr>
        <p:spPr>
          <a:xfrm rot="5400000">
            <a:off x="1272750" y="-609572"/>
            <a:ext cx="4388700" cy="6019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3" name="Google Shape;163;p25"/>
          <p:cNvSpPr txBox="1"/>
          <p:nvPr>
            <p:ph idx="10" type="dt"/>
          </p:nvPr>
        </p:nvSpPr>
        <p:spPr>
          <a:xfrm>
            <a:off x="3350425" y="3773625"/>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2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5" name="Google Shape;165;p25"/>
          <p:cNvSpPr txBox="1"/>
          <p:nvPr>
            <p:ph idx="12" type="sldNum"/>
          </p:nvPr>
        </p:nvSpPr>
        <p:spPr>
          <a:xfrm>
            <a:off x="6953325" y="4815150"/>
            <a:ext cx="20898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5" name="Shape 25"/>
        <p:cNvGrpSpPr/>
        <p:nvPr/>
      </p:nvGrpSpPr>
      <p:grpSpPr>
        <a:xfrm>
          <a:off x="0" y="0"/>
          <a:ext cx="0" cy="0"/>
          <a:chOff x="0" y="0"/>
          <a:chExt cx="0" cy="0"/>
        </a:xfrm>
      </p:grpSpPr>
      <p:sp>
        <p:nvSpPr>
          <p:cNvPr id="26" name="Google Shape;26;p4"/>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1400"/>
              <a:buNone/>
              <a:defRPr b="1" i="0" sz="40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27" name="Google Shape;27;p4"/>
          <p:cNvSpPr txBox="1"/>
          <p:nvPr>
            <p:ph idx="1" type="body"/>
          </p:nvPr>
        </p:nvSpPr>
        <p:spPr>
          <a:xfrm>
            <a:off x="722313" y="2180035"/>
            <a:ext cx="7772400" cy="11250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2400"/>
              <a:buFont typeface="Arial"/>
              <a:buNone/>
              <a:defRPr b="0" i="0" sz="2000" u="none" cap="none" strike="noStrike">
                <a:solidFill>
                  <a:srgbClr val="888888"/>
                </a:solidFill>
                <a:latin typeface="Arial"/>
                <a:ea typeface="Arial"/>
                <a:cs typeface="Arial"/>
                <a:sym typeface="Arial"/>
              </a:defRPr>
            </a:lvl1pPr>
            <a:lvl2pPr indent="-228600" lvl="1" marL="914400" marR="0" algn="l">
              <a:lnSpc>
                <a:spcPct val="100000"/>
              </a:lnSpc>
              <a:spcBef>
                <a:spcPts val="360"/>
              </a:spcBef>
              <a:spcAft>
                <a:spcPts val="0"/>
              </a:spcAft>
              <a:buClr>
                <a:srgbClr val="888888"/>
              </a:buClr>
              <a:buSzPts val="2400"/>
              <a:buFont typeface="Arial"/>
              <a:buNone/>
              <a:defRPr b="0" i="0" sz="1800" u="none" cap="none" strike="noStrike">
                <a:solidFill>
                  <a:srgbClr val="888888"/>
                </a:solidFill>
                <a:latin typeface="Arial"/>
                <a:ea typeface="Arial"/>
                <a:cs typeface="Arial"/>
                <a:sym typeface="Arial"/>
              </a:defRPr>
            </a:lvl2pPr>
            <a:lvl3pPr indent="-228600" lvl="2" marL="1371600" marR="0" algn="l">
              <a:lnSpc>
                <a:spcPct val="100000"/>
              </a:lnSpc>
              <a:spcBef>
                <a:spcPts val="320"/>
              </a:spcBef>
              <a:spcAft>
                <a:spcPts val="0"/>
              </a:spcAft>
              <a:buClr>
                <a:srgbClr val="888888"/>
              </a:buClr>
              <a:buSzPts val="1800"/>
              <a:buFont typeface="Arial"/>
              <a:buNone/>
              <a:defRPr b="0" i="0" sz="1600" u="none" cap="none" strike="noStrike">
                <a:solidFill>
                  <a:srgbClr val="888888"/>
                </a:solidFill>
                <a:latin typeface="Arial"/>
                <a:ea typeface="Arial"/>
                <a:cs typeface="Arial"/>
                <a:sym typeface="Arial"/>
              </a:defRPr>
            </a:lvl3pPr>
            <a:lvl4pPr indent="-228600" lvl="3" marL="1828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4pPr>
            <a:lvl5pPr indent="-228600" lvl="4" marL="2286000" marR="0" algn="l">
              <a:lnSpc>
                <a:spcPct val="100000"/>
              </a:lnSpc>
              <a:spcBef>
                <a:spcPts val="280"/>
              </a:spcBef>
              <a:spcAft>
                <a:spcPts val="0"/>
              </a:spcAft>
              <a:buClr>
                <a:srgbClr val="888888"/>
              </a:buClr>
              <a:buSzPts val="1000"/>
              <a:buFont typeface="Arial"/>
              <a:buNone/>
              <a:defRPr b="0" i="0" sz="1400" u="none" cap="none" strike="noStrike">
                <a:solidFill>
                  <a:srgbClr val="888888"/>
                </a:solidFill>
                <a:latin typeface="Arial"/>
                <a:ea typeface="Arial"/>
                <a:cs typeface="Arial"/>
                <a:sym typeface="Arial"/>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28" name="Google Shape;28;p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1" name="Shape 31"/>
        <p:cNvGrpSpPr/>
        <p:nvPr/>
      </p:nvGrpSpPr>
      <p:grpSpPr>
        <a:xfrm>
          <a:off x="0" y="0"/>
          <a:ext cx="0" cy="0"/>
          <a:chOff x="0" y="0"/>
          <a:chExt cx="0" cy="0"/>
        </a:xfrm>
      </p:grpSpPr>
      <p:sp>
        <p:nvSpPr>
          <p:cNvPr id="32" name="Google Shape;32;p5"/>
          <p:cNvSpPr txBox="1"/>
          <p:nvPr>
            <p:ph type="title"/>
          </p:nvPr>
        </p:nvSpPr>
        <p:spPr>
          <a:xfrm>
            <a:off x="457200" y="675085"/>
            <a:ext cx="8229600" cy="8013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33" name="Google Shape;33;p5"/>
          <p:cNvSpPr txBox="1"/>
          <p:nvPr>
            <p:ph idx="1" type="body"/>
          </p:nvPr>
        </p:nvSpPr>
        <p:spPr>
          <a:xfrm>
            <a:off x="457200" y="1476375"/>
            <a:ext cx="4038600" cy="31182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2" type="body"/>
          </p:nvPr>
        </p:nvSpPr>
        <p:spPr>
          <a:xfrm>
            <a:off x="4648200" y="1476375"/>
            <a:ext cx="4038600" cy="31182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8" name="Shape 38"/>
        <p:cNvGrpSpPr/>
        <p:nvPr/>
      </p:nvGrpSpPr>
      <p:grpSpPr>
        <a:xfrm>
          <a:off x="0" y="0"/>
          <a:ext cx="0" cy="0"/>
          <a:chOff x="0" y="0"/>
          <a:chExt cx="0" cy="0"/>
        </a:xfrm>
      </p:grpSpPr>
      <p:sp>
        <p:nvSpPr>
          <p:cNvPr id="39" name="Google Shape;39;p6"/>
          <p:cNvSpPr txBox="1"/>
          <p:nvPr>
            <p:ph type="title"/>
          </p:nvPr>
        </p:nvSpPr>
        <p:spPr>
          <a:xfrm>
            <a:off x="457200" y="675085"/>
            <a:ext cx="8229600" cy="8013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40" name="Google Shape;40;p6"/>
          <p:cNvSpPr txBox="1"/>
          <p:nvPr>
            <p:ph idx="1" type="body"/>
          </p:nvPr>
        </p:nvSpPr>
        <p:spPr>
          <a:xfrm>
            <a:off x="457200" y="1151335"/>
            <a:ext cx="4040100" cy="4797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100000"/>
              </a:lnSpc>
              <a:spcBef>
                <a:spcPts val="400"/>
              </a:spcBef>
              <a:spcAft>
                <a:spcPts val="0"/>
              </a:spcAft>
              <a:buClr>
                <a:schemeClr val="dk1"/>
              </a:buClr>
              <a:buSzPts val="2400"/>
              <a:buFont typeface="Arial"/>
              <a:buNone/>
              <a:defRPr b="1" i="0" sz="2000" u="none" cap="none" strike="noStrike">
                <a:solidFill>
                  <a:schemeClr val="dk1"/>
                </a:solidFill>
                <a:latin typeface="Arial"/>
                <a:ea typeface="Arial"/>
                <a:cs typeface="Arial"/>
                <a:sym typeface="Arial"/>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4pPr>
            <a:lvl5pPr indent="-228600" lvl="4" marL="2286000" marR="0" algn="l">
              <a:lnSpc>
                <a:spcPct val="100000"/>
              </a:lnSpc>
              <a:spcBef>
                <a:spcPts val="320"/>
              </a:spcBef>
              <a:spcAft>
                <a:spcPts val="0"/>
              </a:spcAft>
              <a:buClr>
                <a:schemeClr val="dk1"/>
              </a:buClr>
              <a:buSzPts val="1000"/>
              <a:buFont typeface="Arial"/>
              <a:buNone/>
              <a:defRPr b="1" i="0" sz="1600" u="none" cap="none" strike="noStrike">
                <a:solidFill>
                  <a:schemeClr val="dk1"/>
                </a:solidFill>
                <a:latin typeface="Arial"/>
                <a:ea typeface="Arial"/>
                <a:cs typeface="Arial"/>
                <a:sym typeface="Arial"/>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6"/>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Google Shape;42;p6"/>
          <p:cNvSpPr txBox="1"/>
          <p:nvPr>
            <p:ph idx="3" type="body"/>
          </p:nvPr>
        </p:nvSpPr>
        <p:spPr>
          <a:xfrm>
            <a:off x="4645025" y="1151335"/>
            <a:ext cx="4041900" cy="4797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algn="l">
              <a:lnSpc>
                <a:spcPct val="100000"/>
              </a:lnSpc>
              <a:spcBef>
                <a:spcPts val="400"/>
              </a:spcBef>
              <a:spcAft>
                <a:spcPts val="0"/>
              </a:spcAft>
              <a:buClr>
                <a:schemeClr val="dk1"/>
              </a:buClr>
              <a:buSzPts val="2400"/>
              <a:buFont typeface="Arial"/>
              <a:buNone/>
              <a:defRPr b="1" i="0" sz="2000" u="none" cap="none" strike="noStrike">
                <a:solidFill>
                  <a:schemeClr val="dk1"/>
                </a:solidFill>
                <a:latin typeface="Arial"/>
                <a:ea typeface="Arial"/>
                <a:cs typeface="Arial"/>
                <a:sym typeface="Arial"/>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4pPr>
            <a:lvl5pPr indent="-228600" lvl="4" marL="2286000" marR="0" algn="l">
              <a:lnSpc>
                <a:spcPct val="100000"/>
              </a:lnSpc>
              <a:spcBef>
                <a:spcPts val="320"/>
              </a:spcBef>
              <a:spcAft>
                <a:spcPts val="0"/>
              </a:spcAft>
              <a:buClr>
                <a:schemeClr val="dk1"/>
              </a:buClr>
              <a:buSzPts val="1000"/>
              <a:buFont typeface="Arial"/>
              <a:buNone/>
              <a:defRPr b="1" i="0" sz="1600" u="none" cap="none" strike="noStrike">
                <a:solidFill>
                  <a:schemeClr val="dk1"/>
                </a:solidFill>
                <a:latin typeface="Arial"/>
                <a:ea typeface="Arial"/>
                <a:cs typeface="Arial"/>
                <a:sym typeface="Arial"/>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6"/>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Google Shape;44;p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7" name="Shape 47"/>
        <p:cNvGrpSpPr/>
        <p:nvPr/>
      </p:nvGrpSpPr>
      <p:grpSpPr>
        <a:xfrm>
          <a:off x="0" y="0"/>
          <a:ext cx="0" cy="0"/>
          <a:chOff x="0" y="0"/>
          <a:chExt cx="0" cy="0"/>
        </a:xfrm>
      </p:grpSpPr>
      <p:sp>
        <p:nvSpPr>
          <p:cNvPr id="48" name="Google Shape;48;p7"/>
          <p:cNvSpPr txBox="1"/>
          <p:nvPr>
            <p:ph type="title"/>
          </p:nvPr>
        </p:nvSpPr>
        <p:spPr>
          <a:xfrm>
            <a:off x="457200" y="675085"/>
            <a:ext cx="8229600" cy="8013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49" name="Google Shape;49;p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6" name="Shape 56"/>
        <p:cNvGrpSpPr/>
        <p:nvPr/>
      </p:nvGrpSpPr>
      <p:grpSpPr>
        <a:xfrm>
          <a:off x="0" y="0"/>
          <a:ext cx="0" cy="0"/>
          <a:chOff x="0" y="0"/>
          <a:chExt cx="0" cy="0"/>
        </a:xfrm>
      </p:grpSpPr>
      <p:sp>
        <p:nvSpPr>
          <p:cNvPr id="57" name="Google Shape;57;p9"/>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58" name="Google Shape;58;p9"/>
          <p:cNvSpPr txBox="1"/>
          <p:nvPr>
            <p:ph idx="1" type="body"/>
          </p:nvPr>
        </p:nvSpPr>
        <p:spPr>
          <a:xfrm>
            <a:off x="3575050" y="204788"/>
            <a:ext cx="5111700" cy="43899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Google Shape;59;p9"/>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2400"/>
              <a:buFont typeface="Arial"/>
              <a:buNone/>
              <a:defRPr b="0" i="0" sz="1400" u="none" cap="none" strike="noStrike">
                <a:solidFill>
                  <a:schemeClr val="dk1"/>
                </a:solidFill>
                <a:latin typeface="Arial"/>
                <a:ea typeface="Arial"/>
                <a:cs typeface="Arial"/>
                <a:sym typeface="Arial"/>
              </a:defRPr>
            </a:lvl1pPr>
            <a:lvl2pPr indent="-228600" lvl="1" marL="914400" marR="0" algn="l">
              <a:lnSpc>
                <a:spcPct val="100000"/>
              </a:lnSpc>
              <a:spcBef>
                <a:spcPts val="240"/>
              </a:spcBef>
              <a:spcAft>
                <a:spcPts val="0"/>
              </a:spcAft>
              <a:buClr>
                <a:schemeClr val="dk1"/>
              </a:buClr>
              <a:buSzPts val="2400"/>
              <a:buFont typeface="Arial"/>
              <a:buNone/>
              <a:defRPr b="0" i="0" sz="1200" u="none" cap="none" strike="noStrike">
                <a:solidFill>
                  <a:schemeClr val="dk1"/>
                </a:solidFill>
                <a:latin typeface="Arial"/>
                <a:ea typeface="Arial"/>
                <a:cs typeface="Arial"/>
                <a:sym typeface="Arial"/>
              </a:defRPr>
            </a:lvl2pPr>
            <a:lvl3pPr indent="-228600" lvl="2" marL="1371600" marR="0" algn="l">
              <a:lnSpc>
                <a:spcPct val="100000"/>
              </a:lnSpc>
              <a:spcBef>
                <a:spcPts val="2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3pPr>
            <a:lvl4pPr indent="-228600" lvl="3" marL="1828800" marR="0" algn="l">
              <a:lnSpc>
                <a:spcPct val="100000"/>
              </a:lnSpc>
              <a:spcBef>
                <a:spcPts val="18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4pPr>
            <a:lvl5pPr indent="-228600" lvl="4" marL="2286000" marR="0" algn="l">
              <a:lnSpc>
                <a:spcPct val="100000"/>
              </a:lnSpc>
              <a:spcBef>
                <a:spcPts val="180"/>
              </a:spcBef>
              <a:spcAft>
                <a:spcPts val="0"/>
              </a:spcAft>
              <a:buClr>
                <a:schemeClr val="dk1"/>
              </a:buClr>
              <a:buSzPts val="1000"/>
              <a:buFont typeface="Arial"/>
              <a:buNone/>
              <a:defRPr b="0" i="0" sz="900" u="none" cap="none" strike="noStrike">
                <a:solidFill>
                  <a:schemeClr val="dk1"/>
                </a:solidFill>
                <a:latin typeface="Arial"/>
                <a:ea typeface="Arial"/>
                <a:cs typeface="Arial"/>
                <a:sym typeface="Arial"/>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0" name="Google Shape;60;p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3" name="Shape 63"/>
        <p:cNvGrpSpPr/>
        <p:nvPr/>
      </p:nvGrpSpPr>
      <p:grpSpPr>
        <a:xfrm>
          <a:off x="0" y="0"/>
          <a:ext cx="0" cy="0"/>
          <a:chOff x="0" y="0"/>
          <a:chExt cx="0" cy="0"/>
        </a:xfrm>
      </p:grpSpPr>
      <p:sp>
        <p:nvSpPr>
          <p:cNvPr id="64" name="Google Shape;64;p10"/>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20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65" name="Google Shape;65;p10"/>
          <p:cNvSpPr/>
          <p:nvPr>
            <p:ph idx="2" type="pic"/>
          </p:nvPr>
        </p:nvSpPr>
        <p:spPr>
          <a:xfrm>
            <a:off x="1792288" y="459581"/>
            <a:ext cx="5486400" cy="3086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640"/>
              </a:spcBef>
              <a:spcAft>
                <a:spcPts val="0"/>
              </a:spcAft>
              <a:buClr>
                <a:schemeClr val="dk1"/>
              </a:buClr>
              <a:buSzPts val="14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6" name="Google Shape;66;p10"/>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2400"/>
              <a:buFont typeface="Arial"/>
              <a:buNone/>
              <a:defRPr b="0" i="0" sz="1400" u="none" cap="none" strike="noStrike">
                <a:solidFill>
                  <a:schemeClr val="dk1"/>
                </a:solidFill>
                <a:latin typeface="Arial"/>
                <a:ea typeface="Arial"/>
                <a:cs typeface="Arial"/>
                <a:sym typeface="Arial"/>
              </a:defRPr>
            </a:lvl1pPr>
            <a:lvl2pPr indent="-228600" lvl="1" marL="914400" marR="0" algn="l">
              <a:lnSpc>
                <a:spcPct val="100000"/>
              </a:lnSpc>
              <a:spcBef>
                <a:spcPts val="240"/>
              </a:spcBef>
              <a:spcAft>
                <a:spcPts val="0"/>
              </a:spcAft>
              <a:buClr>
                <a:schemeClr val="dk1"/>
              </a:buClr>
              <a:buSzPts val="2400"/>
              <a:buFont typeface="Arial"/>
              <a:buNone/>
              <a:defRPr b="0" i="0" sz="1200" u="none" cap="none" strike="noStrike">
                <a:solidFill>
                  <a:schemeClr val="dk1"/>
                </a:solidFill>
                <a:latin typeface="Arial"/>
                <a:ea typeface="Arial"/>
                <a:cs typeface="Arial"/>
                <a:sym typeface="Arial"/>
              </a:defRPr>
            </a:lvl2pPr>
            <a:lvl3pPr indent="-228600" lvl="2" marL="1371600" marR="0" algn="l">
              <a:lnSpc>
                <a:spcPct val="100000"/>
              </a:lnSpc>
              <a:spcBef>
                <a:spcPts val="2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3pPr>
            <a:lvl4pPr indent="-228600" lvl="3" marL="1828800" marR="0" algn="l">
              <a:lnSpc>
                <a:spcPct val="100000"/>
              </a:lnSpc>
              <a:spcBef>
                <a:spcPts val="180"/>
              </a:spcBef>
              <a:spcAft>
                <a:spcPts val="0"/>
              </a:spcAft>
              <a:buClr>
                <a:schemeClr val="dk1"/>
              </a:buClr>
              <a:buSzPts val="1400"/>
              <a:buFont typeface="Arial"/>
              <a:buNone/>
              <a:defRPr b="0" i="0" sz="900" u="none" cap="none" strike="noStrike">
                <a:solidFill>
                  <a:schemeClr val="dk1"/>
                </a:solidFill>
                <a:latin typeface="Arial"/>
                <a:ea typeface="Arial"/>
                <a:cs typeface="Arial"/>
                <a:sym typeface="Arial"/>
              </a:defRPr>
            </a:lvl4pPr>
            <a:lvl5pPr indent="-228600" lvl="4" marL="2286000" marR="0" algn="l">
              <a:lnSpc>
                <a:spcPct val="100000"/>
              </a:lnSpc>
              <a:spcBef>
                <a:spcPts val="180"/>
              </a:spcBef>
              <a:spcAft>
                <a:spcPts val="0"/>
              </a:spcAft>
              <a:buClr>
                <a:schemeClr val="dk1"/>
              </a:buClr>
              <a:buSzPts val="1000"/>
              <a:buFont typeface="Arial"/>
              <a:buNone/>
              <a:defRPr b="0" i="0" sz="900" u="none" cap="none" strike="noStrike">
                <a:solidFill>
                  <a:schemeClr val="dk1"/>
                </a:solidFill>
                <a:latin typeface="Arial"/>
                <a:ea typeface="Arial"/>
                <a:cs typeface="Arial"/>
                <a:sym typeface="Arial"/>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7" name="Google Shape;67;p1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675085"/>
            <a:ext cx="8229600" cy="8013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457200" y="2266950"/>
            <a:ext cx="8229600" cy="23277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17500" lvl="3" marL="18288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1">
            <a:alphaModFix/>
          </a:blip>
          <a:srcRect b="0" l="0" r="0" t="0"/>
          <a:stretch/>
        </p:blipFill>
        <p:spPr>
          <a:xfrm>
            <a:off x="0" y="0"/>
            <a:ext cx="9144000" cy="342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2" name="Shape 82"/>
        <p:cNvGrpSpPr/>
        <p:nvPr/>
      </p:nvGrpSpPr>
      <p:grpSpPr>
        <a:xfrm>
          <a:off x="0" y="0"/>
          <a:ext cx="0" cy="0"/>
          <a:chOff x="0" y="0"/>
          <a:chExt cx="0" cy="0"/>
        </a:xfrm>
      </p:grpSpPr>
      <p:pic>
        <p:nvPicPr>
          <p:cNvPr id="83" name="Google Shape;83;p13"/>
          <p:cNvPicPr preferRelativeResize="0"/>
          <p:nvPr/>
        </p:nvPicPr>
        <p:blipFill/>
        <p:spPr>
          <a:xfrm>
            <a:off x="0" y="4800600"/>
            <a:ext cx="9144000" cy="342900"/>
          </a:xfrm>
          <a:prstGeom prst="rect">
            <a:avLst/>
          </a:prstGeom>
          <a:noFill/>
          <a:ln>
            <a:noFill/>
          </a:ln>
        </p:spPr>
      </p:pic>
      <p:sp>
        <p:nvSpPr>
          <p:cNvPr id="84" name="Google Shape;84;p13"/>
          <p:cNvSpPr txBox="1"/>
          <p:nvPr>
            <p:ph type="title"/>
          </p:nvPr>
        </p:nvSpPr>
        <p:spPr>
          <a:xfrm>
            <a:off x="457200" y="675085"/>
            <a:ext cx="8229600" cy="8013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1pPr>
            <a:lvl2pPr indent="0" lvl="1"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2pPr>
            <a:lvl3pPr indent="0" lvl="2"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3pPr>
            <a:lvl4pPr indent="0" lvl="3"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4pPr>
            <a:lvl5pPr indent="0" lvl="4" mar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5pPr>
            <a:lvl6pPr indent="0" lvl="5" marL="4572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6pPr>
            <a:lvl7pPr indent="0" lvl="6" marL="9144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7pPr>
            <a:lvl8pPr indent="0" lvl="7" marL="13716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8pPr>
            <a:lvl9pPr indent="0" lvl="8" marL="182880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85" name="Google Shape;85;p13"/>
          <p:cNvSpPr txBox="1"/>
          <p:nvPr>
            <p:ph idx="1" type="body"/>
          </p:nvPr>
        </p:nvSpPr>
        <p:spPr>
          <a:xfrm>
            <a:off x="457200" y="2266950"/>
            <a:ext cx="8229600" cy="23277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6" name="Google Shape;86;p13"/>
          <p:cNvSpPr txBox="1"/>
          <p:nvPr>
            <p:ph idx="10" type="dt"/>
          </p:nvPr>
        </p:nvSpPr>
        <p:spPr>
          <a:xfrm>
            <a:off x="3350425" y="3773625"/>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1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88" name="Google Shape;88;p13"/>
          <p:cNvPicPr preferRelativeResize="0"/>
          <p:nvPr/>
        </p:nvPicPr>
        <p:blipFill/>
        <p:spPr>
          <a:xfrm>
            <a:off x="0" y="0"/>
            <a:ext cx="9144000" cy="342900"/>
          </a:xfrm>
          <a:prstGeom prst="rect">
            <a:avLst/>
          </a:prstGeom>
          <a:noFill/>
          <a:ln>
            <a:noFill/>
          </a:ln>
        </p:spPr>
      </p:pic>
      <p:sp>
        <p:nvSpPr>
          <p:cNvPr id="89" name="Google Shape;89;p13"/>
          <p:cNvSpPr txBox="1"/>
          <p:nvPr/>
        </p:nvSpPr>
        <p:spPr>
          <a:xfrm>
            <a:off x="6892636" y="54573"/>
            <a:ext cx="2089800" cy="254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600" u="none" cap="none" strike="noStrike">
                <a:solidFill>
                  <a:schemeClr val="lt1"/>
                </a:solidFill>
                <a:latin typeface="Open Sans"/>
                <a:ea typeface="Open Sans"/>
                <a:cs typeface="Open Sans"/>
                <a:sym typeface="Open Sans"/>
              </a:rPr>
              <a:t>Computer Science</a:t>
            </a:r>
            <a:endParaRPr b="0" i="0" sz="1600" u="none" cap="none" strike="noStrike">
              <a:solidFill>
                <a:schemeClr val="lt1"/>
              </a:solidFill>
              <a:latin typeface="Open Sans"/>
              <a:ea typeface="Open Sans"/>
              <a:cs typeface="Open Sans"/>
              <a:sym typeface="Open Sans"/>
            </a:endParaRPr>
          </a:p>
        </p:txBody>
      </p:sp>
      <p:sp>
        <p:nvSpPr>
          <p:cNvPr id="90" name="Google Shape;90;p13"/>
          <p:cNvSpPr txBox="1"/>
          <p:nvPr/>
        </p:nvSpPr>
        <p:spPr>
          <a:xfrm>
            <a:off x="6069375" y="-602934"/>
            <a:ext cx="3000000" cy="225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US" sz="1800">
                <a:latin typeface="Calibri"/>
                <a:ea typeface="Calibri"/>
                <a:cs typeface="Calibri"/>
                <a:sym typeface="Calibri"/>
              </a:rPr>
              <a:t> </a:t>
            </a:r>
            <a:r>
              <a:rPr lang="en-US" sz="1200">
                <a:latin typeface="Calibri"/>
                <a:ea typeface="Calibri"/>
                <a:cs typeface="Calibri"/>
                <a:sym typeface="Calibri"/>
              </a:rPr>
              <a:t>  </a:t>
            </a:r>
            <a:endParaRPr b="1">
              <a:solidFill>
                <a:srgbClr val="DA0002"/>
              </a:solidFill>
            </a:endParaRPr>
          </a:p>
        </p:txBody>
      </p:sp>
      <p:sp>
        <p:nvSpPr>
          <p:cNvPr id="91" name="Google Shape;91;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dk1"/>
                </a:solidFill>
              </a:defRPr>
            </a:lvl1pPr>
            <a:lvl2pPr lvl="1" rtl="0" algn="r">
              <a:buNone/>
              <a:defRPr sz="1300">
                <a:solidFill>
                  <a:schemeClr val="dk1"/>
                </a:solidFill>
              </a:defRPr>
            </a:lvl2pPr>
            <a:lvl3pPr lvl="2" rtl="0" algn="r">
              <a:buNone/>
              <a:defRPr sz="1300">
                <a:solidFill>
                  <a:schemeClr val="dk1"/>
                </a:solidFill>
              </a:defRPr>
            </a:lvl3pPr>
            <a:lvl4pPr lvl="3" rtl="0" algn="r">
              <a:buNone/>
              <a:defRPr sz="1300">
                <a:solidFill>
                  <a:schemeClr val="dk1"/>
                </a:solidFill>
              </a:defRPr>
            </a:lvl4pPr>
            <a:lvl5pPr lvl="4" rtl="0" algn="r">
              <a:buNone/>
              <a:defRPr sz="1300">
                <a:solidFill>
                  <a:schemeClr val="dk1"/>
                </a:solidFill>
              </a:defRPr>
            </a:lvl5pPr>
            <a:lvl6pPr lvl="5" rtl="0" algn="r">
              <a:buNone/>
              <a:defRPr sz="1300">
                <a:solidFill>
                  <a:schemeClr val="dk1"/>
                </a:solidFill>
              </a:defRPr>
            </a:lvl6pPr>
            <a:lvl7pPr lvl="6" rtl="0" algn="r">
              <a:buNone/>
              <a:defRPr sz="1300">
                <a:solidFill>
                  <a:schemeClr val="dk1"/>
                </a:solidFill>
              </a:defRPr>
            </a:lvl7pPr>
            <a:lvl8pPr lvl="7" rtl="0" algn="r">
              <a:buNone/>
              <a:defRPr sz="1300">
                <a:solidFill>
                  <a:schemeClr val="dk1"/>
                </a:solidFill>
              </a:defRPr>
            </a:lvl8pPr>
            <a:lvl9pPr lvl="8" rtl="0" algn="r">
              <a:buNone/>
              <a:defRPr sz="1300">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smajumd3@ncsu.edu" TargetMode="External"/><Relationship Id="rId4" Type="http://schemas.openxmlformats.org/officeDocument/2006/relationships/hyperlink" Target="mailto:dcbrow10@ncsu.edu" TargetMode="External"/><Relationship Id="rId5" Type="http://schemas.openxmlformats.org/officeDocument/2006/relationships/hyperlink" Target="mailto:jjennings@ncsu.edu" TargetMode="External"/><Relationship Id="rId6" Type="http://schemas.openxmlformats.org/officeDocument/2006/relationships/hyperlink" Target="mailto:pwang7@ncs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4.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9.png"/><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comments" Target="../comments/comment3.xml"/><Relationship Id="rId4" Type="http://schemas.openxmlformats.org/officeDocument/2006/relationships/image" Target="../media/image29.png"/><Relationship Id="rId5" Type="http://schemas.openxmlformats.org/officeDocument/2006/relationships/image" Target="../media/image12.png"/><Relationship Id="rId6"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comments" Target="../comments/comment4.xml"/><Relationship Id="rId4" Type="http://schemas.openxmlformats.org/officeDocument/2006/relationships/image" Target="../media/image7.png"/><Relationship Id="rId5"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comments" Target="../comments/commen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hyperlink" Target="mailto:pwang7@ncsu.ed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comments" Target="../comments/commen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comments" Target="../comments/comment7.xml"/><Relationship Id="rId4" Type="http://schemas.openxmlformats.org/officeDocument/2006/relationships/image" Target="../media/image17.png"/><Relationship Id="rId5"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comments" Target="../comments/commen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comments" Target="../comments/commen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hyperlink" Target="mailto:pwang7@ncsu.edu"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33.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3.png"/><Relationship Id="rId4" Type="http://schemas.openxmlformats.org/officeDocument/2006/relationships/image" Target="../media/image28.png"/><Relationship Id="rId5" Type="http://schemas.openxmlformats.org/officeDocument/2006/relationships/image" Target="../media/image21.png"/><Relationship Id="rId6"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3.png"/><Relationship Id="rId4" Type="http://schemas.openxmlformats.org/officeDocument/2006/relationships/image" Target="../media/image30.pn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71" name="Google Shape;171;p26"/>
          <p:cNvSpPr txBox="1"/>
          <p:nvPr/>
        </p:nvSpPr>
        <p:spPr>
          <a:xfrm>
            <a:off x="0" y="1048364"/>
            <a:ext cx="9143999" cy="173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000">
                <a:solidFill>
                  <a:schemeClr val="dk1"/>
                </a:solidFill>
              </a:rPr>
              <a:t>An Empirical Study on Regular Expression Bugs</a:t>
            </a:r>
            <a:endParaRPr b="1" sz="3000">
              <a:solidFill>
                <a:schemeClr val="dk1"/>
              </a:solidFill>
            </a:endParaRPr>
          </a:p>
        </p:txBody>
      </p:sp>
      <p:sp>
        <p:nvSpPr>
          <p:cNvPr id="172" name="Google Shape;172;p26"/>
          <p:cNvSpPr txBox="1"/>
          <p:nvPr/>
        </p:nvSpPr>
        <p:spPr>
          <a:xfrm>
            <a:off x="1" y="2607324"/>
            <a:ext cx="9144000" cy="1233300"/>
          </a:xfrm>
          <a:prstGeom prst="rect">
            <a:avLst/>
          </a:prstGeom>
          <a:noFill/>
          <a:ln>
            <a:noFill/>
          </a:ln>
        </p:spPr>
        <p:txBody>
          <a:bodyPr anchorCtr="0" anchor="t" bIns="91425" lIns="91425" spcFirstLastPara="1" rIns="91425" wrap="square" tIns="91425">
            <a:noAutofit/>
          </a:bodyPr>
          <a:lstStyle/>
          <a:p>
            <a:pPr indent="0" lvl="0" marL="0" rtl="0" algn="ctr">
              <a:spcBef>
                <a:spcPts val="480"/>
              </a:spcBef>
              <a:spcAft>
                <a:spcPts val="0"/>
              </a:spcAft>
              <a:buClr>
                <a:srgbClr val="888888"/>
              </a:buClr>
              <a:buSzPts val="2400"/>
              <a:buFont typeface="Arial"/>
              <a:buNone/>
            </a:pPr>
            <a:r>
              <a:rPr lang="en-US" sz="2200">
                <a:solidFill>
                  <a:schemeClr val="hlink"/>
                </a:solidFill>
              </a:rPr>
              <a:t>Peipei Wang              Chris Brown</a:t>
            </a:r>
            <a:endParaRPr sz="2200">
              <a:solidFill>
                <a:schemeClr val="hlink"/>
              </a:solidFill>
            </a:endParaRPr>
          </a:p>
          <a:p>
            <a:pPr indent="0" lvl="0" marL="0" rtl="0" algn="ctr">
              <a:spcBef>
                <a:spcPts val="480"/>
              </a:spcBef>
              <a:spcAft>
                <a:spcPts val="0"/>
              </a:spcAft>
              <a:buClr>
                <a:srgbClr val="888888"/>
              </a:buClr>
              <a:buSzPts val="2400"/>
              <a:buFont typeface="Arial"/>
              <a:buNone/>
            </a:pPr>
            <a:r>
              <a:rPr lang="en-US" sz="2200">
                <a:solidFill>
                  <a:schemeClr val="hlink"/>
                </a:solidFill>
              </a:rPr>
              <a:t>Jamie A. Jennings      Kathryn T. Stolee</a:t>
            </a:r>
            <a:br>
              <a:rPr lang="en-US" sz="2400">
                <a:solidFill>
                  <a:srgbClr val="888888"/>
                </a:solidFill>
              </a:rPr>
            </a:br>
            <a:endParaRPr sz="2400">
              <a:solidFill>
                <a:srgbClr val="888888"/>
              </a:solidFill>
            </a:endParaRPr>
          </a:p>
          <a:p>
            <a:pPr indent="0" lvl="0" marL="0" rtl="0" algn="ctr">
              <a:spcBef>
                <a:spcPts val="480"/>
              </a:spcBef>
              <a:spcAft>
                <a:spcPts val="0"/>
              </a:spcAft>
              <a:buClr>
                <a:srgbClr val="888888"/>
              </a:buClr>
              <a:buSzPts val="2400"/>
              <a:buFont typeface="Arial"/>
              <a:buNone/>
            </a:pPr>
            <a:r>
              <a:rPr lang="en-US" sz="1800">
                <a:solidFill>
                  <a:srgbClr val="FF0000"/>
                </a:solidFill>
              </a:rPr>
              <a:t>North Carolina State University</a:t>
            </a:r>
            <a:endParaRPr sz="1800">
              <a:solidFill>
                <a:srgbClr val="FF0000"/>
              </a:solidFill>
            </a:endParaRPr>
          </a:p>
          <a:p>
            <a:pPr indent="0" lvl="0" marL="0" rtl="0" algn="ctr">
              <a:spcBef>
                <a:spcPts val="480"/>
              </a:spcBef>
              <a:spcAft>
                <a:spcPts val="0"/>
              </a:spcAft>
              <a:buClr>
                <a:schemeClr val="dk1"/>
              </a:buClr>
              <a:buSzPts val="1100"/>
              <a:buFont typeface="Arial"/>
              <a:buNone/>
            </a:pPr>
            <a:r>
              <a:rPr lang="en-US" sz="1800">
                <a:solidFill>
                  <a:srgbClr val="1F2B5F"/>
                </a:solidFill>
                <a:uFill>
                  <a:noFill/>
                </a:uFill>
                <a:hlinkClick r:id="rId3"/>
              </a:rPr>
              <a:t>pwang7@ncsu.edu</a:t>
            </a:r>
            <a:r>
              <a:rPr lang="en-US" sz="1800">
                <a:solidFill>
                  <a:srgbClr val="1F2B5F"/>
                </a:solidFill>
              </a:rPr>
              <a:t>      </a:t>
            </a:r>
            <a:r>
              <a:rPr lang="en-US" sz="1800">
                <a:solidFill>
                  <a:srgbClr val="1F2B5F"/>
                </a:solidFill>
                <a:uFill>
                  <a:noFill/>
                </a:uFill>
                <a:hlinkClick r:id="rId4"/>
              </a:rPr>
              <a:t>dcbrow10@ncsu.edu</a:t>
            </a:r>
            <a:endParaRPr sz="1800">
              <a:solidFill>
                <a:srgbClr val="1F2B5F"/>
              </a:solidFill>
            </a:endParaRPr>
          </a:p>
          <a:p>
            <a:pPr indent="0" lvl="0" marL="0" rtl="0" algn="ctr">
              <a:spcBef>
                <a:spcPts val="480"/>
              </a:spcBef>
              <a:spcAft>
                <a:spcPts val="0"/>
              </a:spcAft>
              <a:buClr>
                <a:schemeClr val="dk1"/>
              </a:buClr>
              <a:buSzPts val="1100"/>
              <a:buFont typeface="Arial"/>
              <a:buNone/>
            </a:pPr>
            <a:r>
              <a:rPr lang="en-US" sz="1800">
                <a:solidFill>
                  <a:srgbClr val="1F2B5F"/>
                </a:solidFill>
                <a:uFill>
                  <a:noFill/>
                </a:uFill>
                <a:hlinkClick r:id="rId5"/>
              </a:rPr>
              <a:t>jjennings@ncsu.edu</a:t>
            </a:r>
            <a:r>
              <a:rPr lang="en-US" sz="1800">
                <a:solidFill>
                  <a:srgbClr val="1F2B5F"/>
                </a:solidFill>
              </a:rPr>
              <a:t>        </a:t>
            </a:r>
            <a:r>
              <a:rPr lang="en-US" sz="1800">
                <a:solidFill>
                  <a:srgbClr val="1F2B5F"/>
                </a:solidFill>
                <a:uFill>
                  <a:noFill/>
                </a:uFill>
                <a:hlinkClick r:id="rId6"/>
              </a:rPr>
              <a:t>ktstolee@ncsu.edu</a:t>
            </a:r>
            <a:r>
              <a:rPr lang="en-US" sz="1800">
                <a:solidFill>
                  <a:srgbClr val="888888"/>
                </a:solidFill>
              </a:rPr>
              <a:t> </a:t>
            </a:r>
            <a:endParaRPr sz="2400">
              <a:solidFill>
                <a:srgbClr val="888888"/>
              </a:solidFill>
            </a:endParaRPr>
          </a:p>
          <a:p>
            <a:pPr indent="0" lvl="0" marL="76200" marR="0" rtl="0" algn="ctr">
              <a:lnSpc>
                <a:spcPct val="100000"/>
              </a:lnSpc>
              <a:spcBef>
                <a:spcPts val="480"/>
              </a:spcBef>
              <a:spcAft>
                <a:spcPts val="0"/>
              </a:spcAft>
              <a:buClr>
                <a:schemeClr val="dk1"/>
              </a:buClr>
              <a:buSzPts val="2400"/>
              <a:buFont typeface="Arial"/>
              <a:buNone/>
            </a:pPr>
            <a:r>
              <a:t/>
            </a:r>
            <a:endParaRPr b="1" sz="2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5"/>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cxnSp>
        <p:nvCxnSpPr>
          <p:cNvPr id="275" name="Google Shape;275;p35"/>
          <p:cNvCxnSpPr>
            <a:stCxn id="276" idx="3"/>
            <a:endCxn id="277" idx="1"/>
          </p:cNvCxnSpPr>
          <p:nvPr/>
        </p:nvCxnSpPr>
        <p:spPr>
          <a:xfrm>
            <a:off x="6441525" y="2644032"/>
            <a:ext cx="437700" cy="600"/>
          </a:xfrm>
          <a:prstGeom prst="bentConnector3">
            <a:avLst>
              <a:gd fmla="val 50000" name="adj1"/>
            </a:avLst>
          </a:prstGeom>
          <a:noFill/>
          <a:ln cap="flat" cmpd="sng" w="9525">
            <a:solidFill>
              <a:srgbClr val="C2C2C2"/>
            </a:solidFill>
            <a:prstDash val="solid"/>
            <a:round/>
            <a:headEnd len="sm" w="sm" type="none"/>
            <a:tailEnd len="sm" w="sm" type="none"/>
          </a:ln>
        </p:spPr>
      </p:cxnSp>
      <p:pic>
        <p:nvPicPr>
          <p:cNvPr id="278" name="Google Shape;278;p35"/>
          <p:cNvPicPr preferRelativeResize="0"/>
          <p:nvPr/>
        </p:nvPicPr>
        <p:blipFill>
          <a:blip r:embed="rId3">
            <a:alphaModFix/>
          </a:blip>
          <a:stretch>
            <a:fillRect/>
          </a:stretch>
        </p:blipFill>
        <p:spPr>
          <a:xfrm>
            <a:off x="64050" y="679482"/>
            <a:ext cx="6043872" cy="3029397"/>
          </a:xfrm>
          <a:prstGeom prst="rect">
            <a:avLst/>
          </a:prstGeom>
          <a:noFill/>
          <a:ln>
            <a:noFill/>
          </a:ln>
        </p:spPr>
      </p:pic>
      <p:sp>
        <p:nvSpPr>
          <p:cNvPr id="276" name="Google Shape;276;p35"/>
          <p:cNvSpPr/>
          <p:nvPr/>
        </p:nvSpPr>
        <p:spPr>
          <a:xfrm>
            <a:off x="4782825" y="2417382"/>
            <a:ext cx="1658700" cy="453300"/>
          </a:xfrm>
          <a:prstGeom prst="roundRect">
            <a:avLst>
              <a:gd fmla="val 16667" name="adj"/>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FFFFFF"/>
                </a:solidFill>
                <a:latin typeface="Roboto"/>
                <a:ea typeface="Roboto"/>
                <a:cs typeface="Roboto"/>
                <a:sym typeface="Roboto"/>
              </a:rPr>
              <a:t>Regular Expression Itself</a:t>
            </a:r>
            <a:endParaRPr sz="1100">
              <a:solidFill>
                <a:srgbClr val="FFFFFF"/>
              </a:solidFill>
              <a:latin typeface="Roboto"/>
              <a:ea typeface="Roboto"/>
              <a:cs typeface="Roboto"/>
              <a:sym typeface="Roboto"/>
            </a:endParaRPr>
          </a:p>
        </p:txBody>
      </p:sp>
      <p:sp>
        <p:nvSpPr>
          <p:cNvPr id="279" name="Google Shape;279;p35"/>
          <p:cNvSpPr/>
          <p:nvPr/>
        </p:nvSpPr>
        <p:spPr>
          <a:xfrm>
            <a:off x="6879349" y="1914150"/>
            <a:ext cx="1658700" cy="453300"/>
          </a:xfrm>
          <a:prstGeom prst="roundRect">
            <a:avLst>
              <a:gd fmla="val 16667" name="adj"/>
            </a:avLst>
          </a:prstGeom>
          <a:solidFill>
            <a:srgbClr val="FFD966"/>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Incorrect Behavior</a:t>
            </a:r>
            <a:endParaRPr sz="1100">
              <a:latin typeface="Roboto"/>
              <a:ea typeface="Roboto"/>
              <a:cs typeface="Roboto"/>
              <a:sym typeface="Roboto"/>
            </a:endParaRPr>
          </a:p>
        </p:txBody>
      </p:sp>
      <p:sp>
        <p:nvSpPr>
          <p:cNvPr id="277" name="Google Shape;277;p35"/>
          <p:cNvSpPr/>
          <p:nvPr/>
        </p:nvSpPr>
        <p:spPr>
          <a:xfrm>
            <a:off x="6879349" y="2417382"/>
            <a:ext cx="1658700" cy="453300"/>
          </a:xfrm>
          <a:prstGeom prst="roundRect">
            <a:avLst>
              <a:gd fmla="val 16667" name="adj"/>
            </a:avLst>
          </a:prstGeom>
          <a:solidFill>
            <a:srgbClr val="FFD966"/>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Compile Error</a:t>
            </a:r>
            <a:endParaRPr sz="1100">
              <a:latin typeface="Roboto"/>
              <a:ea typeface="Roboto"/>
              <a:cs typeface="Roboto"/>
              <a:sym typeface="Roboto"/>
            </a:endParaRPr>
          </a:p>
        </p:txBody>
      </p:sp>
      <p:cxnSp>
        <p:nvCxnSpPr>
          <p:cNvPr id="280" name="Google Shape;280;p35"/>
          <p:cNvCxnSpPr>
            <a:stCxn id="276" idx="3"/>
            <a:endCxn id="279" idx="1"/>
          </p:cNvCxnSpPr>
          <p:nvPr/>
        </p:nvCxnSpPr>
        <p:spPr>
          <a:xfrm flipH="1" rot="10800000">
            <a:off x="6441525" y="2140932"/>
            <a:ext cx="437700" cy="5031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281" name="Google Shape;281;p35"/>
          <p:cNvSpPr/>
          <p:nvPr/>
        </p:nvSpPr>
        <p:spPr>
          <a:xfrm>
            <a:off x="6879349" y="2934335"/>
            <a:ext cx="1658700" cy="453300"/>
          </a:xfrm>
          <a:prstGeom prst="roundRect">
            <a:avLst>
              <a:gd fmla="val 16667" name="adj"/>
            </a:avLst>
          </a:prstGeom>
          <a:solidFill>
            <a:srgbClr val="FFD966"/>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Design/Code Smell</a:t>
            </a:r>
            <a:endParaRPr sz="1100">
              <a:latin typeface="Roboto"/>
              <a:ea typeface="Roboto"/>
              <a:cs typeface="Roboto"/>
              <a:sym typeface="Roboto"/>
            </a:endParaRPr>
          </a:p>
        </p:txBody>
      </p:sp>
      <p:cxnSp>
        <p:nvCxnSpPr>
          <p:cNvPr id="282" name="Google Shape;282;p35"/>
          <p:cNvCxnSpPr>
            <a:stCxn id="276" idx="3"/>
            <a:endCxn id="281" idx="1"/>
          </p:cNvCxnSpPr>
          <p:nvPr/>
        </p:nvCxnSpPr>
        <p:spPr>
          <a:xfrm>
            <a:off x="6441525" y="2644032"/>
            <a:ext cx="437700" cy="516900"/>
          </a:xfrm>
          <a:prstGeom prst="bentConnector3">
            <a:avLst>
              <a:gd fmla="val 50000" name="adj1"/>
            </a:avLst>
          </a:prstGeom>
          <a:noFill/>
          <a:ln cap="flat" cmpd="sng" w="9525">
            <a:solidFill>
              <a:srgbClr val="C2C2C2"/>
            </a:solidFill>
            <a:prstDash val="solid"/>
            <a:round/>
            <a:headEnd len="sm" w="sm" type="none"/>
            <a:tailEnd len="sm" w="sm" type="none"/>
          </a:ln>
        </p:spPr>
      </p:cxnSp>
      <p:grpSp>
        <p:nvGrpSpPr>
          <p:cNvPr id="283" name="Google Shape;283;p35"/>
          <p:cNvGrpSpPr/>
          <p:nvPr/>
        </p:nvGrpSpPr>
        <p:grpSpPr>
          <a:xfrm>
            <a:off x="182840" y="3536348"/>
            <a:ext cx="8690459" cy="1366762"/>
            <a:chOff x="-1537" y="4710744"/>
            <a:chExt cx="9144001" cy="1366762"/>
          </a:xfrm>
        </p:grpSpPr>
        <p:pic>
          <p:nvPicPr>
            <p:cNvPr id="284" name="Google Shape;284;p35"/>
            <p:cNvPicPr preferRelativeResize="0"/>
            <p:nvPr/>
          </p:nvPicPr>
          <p:blipFill>
            <a:blip r:embed="rId4">
              <a:alphaModFix/>
            </a:blip>
            <a:stretch>
              <a:fillRect/>
            </a:stretch>
          </p:blipFill>
          <p:spPr>
            <a:xfrm>
              <a:off x="-1537" y="4710744"/>
              <a:ext cx="9144001" cy="1366762"/>
            </a:xfrm>
            <a:prstGeom prst="rect">
              <a:avLst/>
            </a:prstGeom>
            <a:noFill/>
            <a:ln cap="flat" cmpd="sng" w="28575">
              <a:solidFill>
                <a:schemeClr val="dk2"/>
              </a:solidFill>
              <a:prstDash val="solid"/>
              <a:round/>
              <a:headEnd len="sm" w="sm" type="none"/>
              <a:tailEnd len="sm" w="sm" type="none"/>
            </a:ln>
          </p:spPr>
        </p:pic>
        <p:sp>
          <p:nvSpPr>
            <p:cNvPr id="285" name="Google Shape;285;p35"/>
            <p:cNvSpPr txBox="1"/>
            <p:nvPr/>
          </p:nvSpPr>
          <p:spPr>
            <a:xfrm>
              <a:off x="118825" y="4750950"/>
              <a:ext cx="3961200" cy="35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5"/>
            <p:cNvSpPr txBox="1"/>
            <p:nvPr/>
          </p:nvSpPr>
          <p:spPr>
            <a:xfrm>
              <a:off x="6008875" y="5631575"/>
              <a:ext cx="2913600" cy="3780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2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277"/>
                                        </p:tgtEl>
                                      </p:cBhvr>
                                    </p:animEffect>
                                    <p:set>
                                      <p:cBhvr>
                                        <p:cTn dur="1" fill="hold">
                                          <p:stCondLst>
                                            <p:cond delay="0"/>
                                          </p:stCondLst>
                                        </p:cTn>
                                        <p:tgtEl>
                                          <p:spTgt spid="27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
                                        <p:tgtEl>
                                          <p:spTgt spid="275"/>
                                        </p:tgtEl>
                                      </p:cBhvr>
                                    </p:animEffect>
                                    <p:set>
                                      <p:cBhvr>
                                        <p:cTn dur="1" fill="hold">
                                          <p:stCondLst>
                                            <p:cond delay="200"/>
                                          </p:stCondLst>
                                        </p:cTn>
                                        <p:tgtEl>
                                          <p:spTgt spid="27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281"/>
                                        </p:tgtEl>
                                      </p:cBhvr>
                                    </p:animEffect>
                                    <p:set>
                                      <p:cBhvr>
                                        <p:cTn dur="1" fill="hold">
                                          <p:stCondLst>
                                            <p:cond delay="0"/>
                                          </p:stCondLst>
                                        </p:cTn>
                                        <p:tgtEl>
                                          <p:spTgt spid="28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282"/>
                                        </p:tgtEl>
                                      </p:cBhvr>
                                    </p:animEffect>
                                    <p:set>
                                      <p:cBhvr>
                                        <p:cTn dur="1" fill="hold">
                                          <p:stCondLst>
                                            <p:cond delay="0"/>
                                          </p:stCondLst>
                                        </p:cTn>
                                        <p:tgtEl>
                                          <p:spTgt spid="28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36"/>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92" name="Google Shape;292;p36"/>
          <p:cNvSpPr/>
          <p:nvPr/>
        </p:nvSpPr>
        <p:spPr>
          <a:xfrm>
            <a:off x="7358152" y="512002"/>
            <a:ext cx="1741500" cy="407700"/>
          </a:xfrm>
          <a:prstGeom prst="roundRect">
            <a:avLst>
              <a:gd fmla="val 16667" name="adj"/>
            </a:avLst>
          </a:prstGeom>
          <a:solidFill>
            <a:srgbClr val="E06666"/>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Incorrect Computation</a:t>
            </a:r>
            <a:endParaRPr sz="1100">
              <a:latin typeface="Roboto"/>
              <a:ea typeface="Roboto"/>
              <a:cs typeface="Roboto"/>
              <a:sym typeface="Roboto"/>
            </a:endParaRPr>
          </a:p>
        </p:txBody>
      </p:sp>
      <p:sp>
        <p:nvSpPr>
          <p:cNvPr id="293" name="Google Shape;293;p36"/>
          <p:cNvSpPr/>
          <p:nvPr/>
        </p:nvSpPr>
        <p:spPr>
          <a:xfrm>
            <a:off x="7358152" y="970580"/>
            <a:ext cx="1741500" cy="407700"/>
          </a:xfrm>
          <a:prstGeom prst="roundRect">
            <a:avLst>
              <a:gd fmla="val 16667" name="adj"/>
            </a:avLst>
          </a:prstGeom>
          <a:solidFill>
            <a:srgbClr val="E06666"/>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Design/Code Smell</a:t>
            </a:r>
            <a:endParaRPr sz="1100">
              <a:latin typeface="Roboto"/>
              <a:ea typeface="Roboto"/>
              <a:cs typeface="Roboto"/>
              <a:sym typeface="Roboto"/>
            </a:endParaRPr>
          </a:p>
        </p:txBody>
      </p:sp>
      <p:cxnSp>
        <p:nvCxnSpPr>
          <p:cNvPr id="294" name="Google Shape;294;p36"/>
          <p:cNvCxnSpPr>
            <a:stCxn id="292" idx="1"/>
            <a:endCxn id="295" idx="3"/>
          </p:cNvCxnSpPr>
          <p:nvPr/>
        </p:nvCxnSpPr>
        <p:spPr>
          <a:xfrm flipH="1">
            <a:off x="6898252" y="715852"/>
            <a:ext cx="459900" cy="2547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296" name="Google Shape;296;p36"/>
          <p:cNvCxnSpPr>
            <a:stCxn id="293" idx="1"/>
            <a:endCxn id="295" idx="3"/>
          </p:cNvCxnSpPr>
          <p:nvPr/>
        </p:nvCxnSpPr>
        <p:spPr>
          <a:xfrm rot="10800000">
            <a:off x="6898252" y="970430"/>
            <a:ext cx="459900" cy="204000"/>
          </a:xfrm>
          <a:prstGeom prst="bentConnector3">
            <a:avLst>
              <a:gd fmla="val 50000" name="adj1"/>
            </a:avLst>
          </a:prstGeom>
          <a:noFill/>
          <a:ln cap="flat" cmpd="sng" w="9525">
            <a:solidFill>
              <a:srgbClr val="C2C2C2"/>
            </a:solidFill>
            <a:prstDash val="solid"/>
            <a:round/>
            <a:headEnd len="sm" w="sm" type="none"/>
            <a:tailEnd len="sm" w="sm" type="none"/>
          </a:ln>
        </p:spPr>
      </p:cxnSp>
      <p:pic>
        <p:nvPicPr>
          <p:cNvPr id="297" name="Google Shape;297;p36"/>
          <p:cNvPicPr preferRelativeResize="0"/>
          <p:nvPr/>
        </p:nvPicPr>
        <p:blipFill>
          <a:blip r:embed="rId3">
            <a:alphaModFix/>
          </a:blip>
          <a:stretch>
            <a:fillRect/>
          </a:stretch>
        </p:blipFill>
        <p:spPr>
          <a:xfrm>
            <a:off x="0" y="711051"/>
            <a:ext cx="6898251" cy="4432450"/>
          </a:xfrm>
          <a:prstGeom prst="rect">
            <a:avLst/>
          </a:prstGeom>
          <a:noFill/>
          <a:ln>
            <a:noFill/>
          </a:ln>
        </p:spPr>
      </p:pic>
      <p:pic>
        <p:nvPicPr>
          <p:cNvPr id="298" name="Google Shape;298;p36"/>
          <p:cNvPicPr preferRelativeResize="0"/>
          <p:nvPr/>
        </p:nvPicPr>
        <p:blipFill>
          <a:blip r:embed="rId4">
            <a:alphaModFix/>
          </a:blip>
          <a:stretch>
            <a:fillRect/>
          </a:stretch>
        </p:blipFill>
        <p:spPr>
          <a:xfrm>
            <a:off x="109700" y="2281075"/>
            <a:ext cx="8900225" cy="1175675"/>
          </a:xfrm>
          <a:prstGeom prst="rect">
            <a:avLst/>
          </a:prstGeom>
          <a:noFill/>
          <a:ln cap="flat" cmpd="sng" w="28575">
            <a:solidFill>
              <a:schemeClr val="dk2"/>
            </a:solidFill>
            <a:prstDash val="solid"/>
            <a:round/>
            <a:headEnd len="sm" w="sm" type="none"/>
            <a:tailEnd len="sm" w="sm" type="none"/>
          </a:ln>
        </p:spPr>
      </p:pic>
      <p:sp>
        <p:nvSpPr>
          <p:cNvPr id="299" name="Google Shape;299;p36"/>
          <p:cNvSpPr txBox="1"/>
          <p:nvPr/>
        </p:nvSpPr>
        <p:spPr>
          <a:xfrm>
            <a:off x="929375" y="4095300"/>
            <a:ext cx="2715000" cy="407700"/>
          </a:xfrm>
          <a:prstGeom prst="rect">
            <a:avLst/>
          </a:prstGeom>
          <a:solidFill>
            <a:srgbClr val="FFFFFF"/>
          </a:solid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t>java.lang.NullPointerException</a:t>
            </a:r>
            <a:endParaRPr/>
          </a:p>
        </p:txBody>
      </p:sp>
      <p:sp>
        <p:nvSpPr>
          <p:cNvPr id="295" name="Google Shape;295;p36"/>
          <p:cNvSpPr/>
          <p:nvPr/>
        </p:nvSpPr>
        <p:spPr>
          <a:xfrm>
            <a:off x="5156750" y="766719"/>
            <a:ext cx="1741500" cy="407700"/>
          </a:xfrm>
          <a:prstGeom prst="roundRect">
            <a:avLst>
              <a:gd fmla="val 16667" name="adj"/>
            </a:avLst>
          </a:prstGeom>
          <a:solidFill>
            <a:srgbClr val="B61249"/>
          </a:solidFill>
          <a:ln cap="flat" cmpd="sng" w="9525">
            <a:solidFill>
              <a:srgbClr val="B6124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FFFFFF"/>
                </a:solidFill>
                <a:latin typeface="Roboto"/>
                <a:ea typeface="Roboto"/>
                <a:cs typeface="Roboto"/>
                <a:sym typeface="Roboto"/>
              </a:rPr>
              <a:t>Regex API</a:t>
            </a:r>
            <a:endParaRPr sz="1100">
              <a:solidFill>
                <a:srgbClr val="FFFFFF"/>
              </a:solidFill>
              <a:latin typeface="Roboto"/>
              <a:ea typeface="Roboto"/>
              <a:cs typeface="Roboto"/>
              <a:sym typeface="Roboto"/>
            </a:endParaRPr>
          </a:p>
        </p:txBody>
      </p:sp>
      <p:cxnSp>
        <p:nvCxnSpPr>
          <p:cNvPr id="300" name="Google Shape;300;p36"/>
          <p:cNvCxnSpPr>
            <a:stCxn id="293" idx="2"/>
            <a:endCxn id="301" idx="0"/>
          </p:cNvCxnSpPr>
          <p:nvPr/>
        </p:nvCxnSpPr>
        <p:spPr>
          <a:xfrm flipH="1" rot="-5400000">
            <a:off x="8028502" y="1578680"/>
            <a:ext cx="401400" cy="600"/>
          </a:xfrm>
          <a:prstGeom prst="bentConnector3">
            <a:avLst>
              <a:gd fmla="val 49995" name="adj1"/>
            </a:avLst>
          </a:prstGeom>
          <a:noFill/>
          <a:ln cap="flat" cmpd="sng" w="19050">
            <a:solidFill>
              <a:srgbClr val="C2C2C2"/>
            </a:solidFill>
            <a:prstDash val="solid"/>
            <a:miter lim="8000"/>
            <a:headEnd len="sm" w="sm" type="none"/>
            <a:tailEnd len="sm" w="sm" type="none"/>
          </a:ln>
        </p:spPr>
      </p:cxnSp>
      <p:cxnSp>
        <p:nvCxnSpPr>
          <p:cNvPr id="302" name="Google Shape;302;p36"/>
          <p:cNvCxnSpPr>
            <a:stCxn id="303" idx="0"/>
            <a:endCxn id="301" idx="2"/>
          </p:cNvCxnSpPr>
          <p:nvPr/>
        </p:nvCxnSpPr>
        <p:spPr>
          <a:xfrm rot="-5400000">
            <a:off x="7310452" y="2216592"/>
            <a:ext cx="947700" cy="889200"/>
          </a:xfrm>
          <a:prstGeom prst="bentConnector3">
            <a:avLst>
              <a:gd fmla="val 50000" name="adj1"/>
            </a:avLst>
          </a:prstGeom>
          <a:noFill/>
          <a:ln cap="flat" cmpd="sng" w="19050">
            <a:solidFill>
              <a:srgbClr val="C2C2C2"/>
            </a:solidFill>
            <a:prstDash val="solid"/>
            <a:miter lim="8000"/>
            <a:headEnd len="sm" w="sm" type="none"/>
            <a:tailEnd len="sm" w="sm" type="none"/>
          </a:ln>
        </p:spPr>
      </p:cxnSp>
      <p:sp>
        <p:nvSpPr>
          <p:cNvPr id="301" name="Google Shape;301;p36"/>
          <p:cNvSpPr/>
          <p:nvPr/>
        </p:nvSpPr>
        <p:spPr>
          <a:xfrm>
            <a:off x="7358152" y="1779642"/>
            <a:ext cx="1741500" cy="407700"/>
          </a:xfrm>
          <a:prstGeom prst="roundRect">
            <a:avLst>
              <a:gd fmla="val 16667" name="adj"/>
            </a:avLst>
          </a:prstGeom>
          <a:solidFill>
            <a:srgbClr val="E06666"/>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Code Smell</a:t>
            </a:r>
            <a:endParaRPr sz="1100">
              <a:latin typeface="Roboto"/>
              <a:ea typeface="Roboto"/>
              <a:cs typeface="Roboto"/>
              <a:sym typeface="Roboto"/>
            </a:endParaRPr>
          </a:p>
        </p:txBody>
      </p:sp>
      <p:sp>
        <p:nvSpPr>
          <p:cNvPr id="304" name="Google Shape;304;p36"/>
          <p:cNvSpPr/>
          <p:nvPr/>
        </p:nvSpPr>
        <p:spPr>
          <a:xfrm>
            <a:off x="6589102" y="3047305"/>
            <a:ext cx="1741500" cy="407700"/>
          </a:xfrm>
          <a:prstGeom prst="roundRect">
            <a:avLst>
              <a:gd fmla="val 16667" name="adj"/>
            </a:avLst>
          </a:prstGeom>
          <a:solidFill>
            <a:srgbClr val="E06666"/>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Exception Handling</a:t>
            </a:r>
            <a:endParaRPr sz="11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
                                        <p:tgtEl>
                                          <p:spTgt spid="298"/>
                                        </p:tgtEl>
                                      </p:cBhvr>
                                    </p:animEffect>
                                  </p:childTnLst>
                                </p:cTn>
                              </p:par>
                              <p:par>
                                <p:cTn fill="hold" nodeType="withEffect" presetClass="exit" presetID="10" presetSubtype="0">
                                  <p:stCondLst>
                                    <p:cond delay="0"/>
                                  </p:stCondLst>
                                  <p:childTnLst>
                                    <p:animEffect filter="fade" transition="out">
                                      <p:cBhvr>
                                        <p:cTn dur="200"/>
                                        <p:tgtEl>
                                          <p:spTgt spid="299"/>
                                        </p:tgtEl>
                                      </p:cBhvr>
                                    </p:animEffect>
                                    <p:set>
                                      <p:cBhvr>
                                        <p:cTn dur="1" fill="hold">
                                          <p:stCondLst>
                                            <p:cond delay="200"/>
                                          </p:stCondLst>
                                        </p:cTn>
                                        <p:tgtEl>
                                          <p:spTgt spid="2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
                                        <p:tgtEl>
                                          <p:spTgt spid="295"/>
                                        </p:tgtEl>
                                      </p:cBhvr>
                                    </p:animEffect>
                                  </p:childTnLst>
                                </p:cTn>
                              </p:par>
                              <p:par>
                                <p:cTn fill="hold" nodeType="withEffect" presetClass="exit" presetID="10" presetSubtype="0">
                                  <p:stCondLst>
                                    <p:cond delay="0"/>
                                  </p:stCondLst>
                                  <p:childTnLst>
                                    <p:animEffect filter="fade" transition="out">
                                      <p:cBhvr>
                                        <p:cTn dur="1"/>
                                        <p:tgtEl>
                                          <p:spTgt spid="298"/>
                                        </p:tgtEl>
                                      </p:cBhvr>
                                    </p:animEffect>
                                    <p:set>
                                      <p:cBhvr>
                                        <p:cTn dur="1" fill="hold">
                                          <p:stCondLst>
                                            <p:cond delay="0"/>
                                          </p:stCondLst>
                                        </p:cTn>
                                        <p:tgtEl>
                                          <p:spTgt spid="29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292"/>
                                        </p:tgtEl>
                                      </p:cBhvr>
                                    </p:animEffect>
                                    <p:set>
                                      <p:cBhvr>
                                        <p:cTn dur="1" fill="hold">
                                          <p:stCondLst>
                                            <p:cond delay="0"/>
                                          </p:stCondLst>
                                        </p:cTn>
                                        <p:tgtEl>
                                          <p:spTgt spid="29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294"/>
                                        </p:tgtEl>
                                      </p:cBhvr>
                                    </p:animEffect>
                                    <p:set>
                                      <p:cBhvr>
                                        <p:cTn dur="1" fill="hold">
                                          <p:stCondLst>
                                            <p:cond delay="0"/>
                                          </p:stCondLst>
                                        </p:cTn>
                                        <p:tgtEl>
                                          <p:spTgt spid="2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
                                        <p:tgtEl>
                                          <p:spTgt spid="300"/>
                                        </p:tgtEl>
                                      </p:cBhvr>
                                    </p:animEffec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
                                        <p:tgtEl>
                                          <p:spTgt spid="302"/>
                                        </p:tgtEl>
                                      </p:cBhvr>
                                    </p:animEffec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7"/>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10" name="Google Shape;310;p37"/>
          <p:cNvSpPr/>
          <p:nvPr/>
        </p:nvSpPr>
        <p:spPr>
          <a:xfrm>
            <a:off x="5348025" y="1100330"/>
            <a:ext cx="1650000" cy="420600"/>
          </a:xfrm>
          <a:prstGeom prst="roundRect">
            <a:avLst>
              <a:gd fmla="val 16667" name="adj"/>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FFFFFF"/>
                </a:solidFill>
                <a:latin typeface="Roboto"/>
                <a:ea typeface="Roboto"/>
                <a:cs typeface="Roboto"/>
                <a:sym typeface="Roboto"/>
              </a:rPr>
              <a:t>Other Code</a:t>
            </a:r>
            <a:endParaRPr sz="1100">
              <a:solidFill>
                <a:srgbClr val="FFFFFF"/>
              </a:solidFill>
              <a:latin typeface="Roboto"/>
              <a:ea typeface="Roboto"/>
              <a:cs typeface="Roboto"/>
              <a:sym typeface="Roboto"/>
            </a:endParaRPr>
          </a:p>
        </p:txBody>
      </p:sp>
      <p:sp>
        <p:nvSpPr>
          <p:cNvPr id="311" name="Google Shape;311;p37"/>
          <p:cNvSpPr/>
          <p:nvPr/>
        </p:nvSpPr>
        <p:spPr>
          <a:xfrm>
            <a:off x="7433509" y="530925"/>
            <a:ext cx="1650000" cy="420600"/>
          </a:xfrm>
          <a:prstGeom prst="roundRect">
            <a:avLst>
              <a:gd fmla="val 16667" name="adj"/>
            </a:avLst>
          </a:prstGeom>
          <a:solidFill>
            <a:srgbClr val="A4C2F4"/>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New Feature</a:t>
            </a:r>
            <a:endParaRPr sz="1100">
              <a:latin typeface="Roboto"/>
              <a:ea typeface="Roboto"/>
              <a:cs typeface="Roboto"/>
              <a:sym typeface="Roboto"/>
            </a:endParaRPr>
          </a:p>
        </p:txBody>
      </p:sp>
      <p:cxnSp>
        <p:nvCxnSpPr>
          <p:cNvPr id="312" name="Google Shape;312;p37"/>
          <p:cNvCxnSpPr>
            <a:stCxn id="311" idx="1"/>
            <a:endCxn id="310" idx="3"/>
          </p:cNvCxnSpPr>
          <p:nvPr/>
        </p:nvCxnSpPr>
        <p:spPr>
          <a:xfrm flipH="1">
            <a:off x="6997909" y="741225"/>
            <a:ext cx="435600" cy="5694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313" name="Google Shape;313;p37"/>
          <p:cNvSpPr/>
          <p:nvPr/>
        </p:nvSpPr>
        <p:spPr>
          <a:xfrm>
            <a:off x="7433509" y="1100330"/>
            <a:ext cx="1650000" cy="420600"/>
          </a:xfrm>
          <a:prstGeom prst="roundRect">
            <a:avLst>
              <a:gd fmla="val 16667" name="adj"/>
            </a:avLst>
          </a:prstGeom>
          <a:solidFill>
            <a:srgbClr val="A4C2F4"/>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Bad Smell</a:t>
            </a:r>
            <a:endParaRPr sz="1100">
              <a:latin typeface="Roboto"/>
              <a:ea typeface="Roboto"/>
              <a:cs typeface="Roboto"/>
              <a:sym typeface="Roboto"/>
            </a:endParaRPr>
          </a:p>
        </p:txBody>
      </p:sp>
      <p:cxnSp>
        <p:nvCxnSpPr>
          <p:cNvPr id="314" name="Google Shape;314;p37"/>
          <p:cNvCxnSpPr>
            <a:stCxn id="313" idx="1"/>
            <a:endCxn id="310" idx="3"/>
          </p:cNvCxnSpPr>
          <p:nvPr/>
        </p:nvCxnSpPr>
        <p:spPr>
          <a:xfrm flipH="1">
            <a:off x="6997909" y="1310630"/>
            <a:ext cx="435600" cy="6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315" name="Google Shape;315;p37"/>
          <p:cNvSpPr/>
          <p:nvPr/>
        </p:nvSpPr>
        <p:spPr>
          <a:xfrm>
            <a:off x="7433509" y="1632343"/>
            <a:ext cx="1650000" cy="420600"/>
          </a:xfrm>
          <a:prstGeom prst="roundRect">
            <a:avLst>
              <a:gd fmla="val 16667" name="adj"/>
            </a:avLst>
          </a:prstGeom>
          <a:solidFill>
            <a:srgbClr val="A4C2F4"/>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Other</a:t>
            </a:r>
            <a:endParaRPr sz="1100">
              <a:latin typeface="Roboto"/>
              <a:ea typeface="Roboto"/>
              <a:cs typeface="Roboto"/>
              <a:sym typeface="Roboto"/>
            </a:endParaRPr>
          </a:p>
        </p:txBody>
      </p:sp>
      <p:cxnSp>
        <p:nvCxnSpPr>
          <p:cNvPr id="316" name="Google Shape;316;p37"/>
          <p:cNvCxnSpPr>
            <a:stCxn id="315" idx="1"/>
            <a:endCxn id="310" idx="3"/>
          </p:cNvCxnSpPr>
          <p:nvPr/>
        </p:nvCxnSpPr>
        <p:spPr>
          <a:xfrm rot="10800000">
            <a:off x="6997909" y="1310743"/>
            <a:ext cx="435600" cy="531900"/>
          </a:xfrm>
          <a:prstGeom prst="bentConnector3">
            <a:avLst>
              <a:gd fmla="val 50000" name="adj1"/>
            </a:avLst>
          </a:prstGeom>
          <a:noFill/>
          <a:ln cap="flat" cmpd="sng" w="9525">
            <a:solidFill>
              <a:srgbClr val="C2C2C2"/>
            </a:solidFill>
            <a:prstDash val="solid"/>
            <a:round/>
            <a:headEnd len="sm" w="sm" type="none"/>
            <a:tailEnd len="sm" w="sm" type="none"/>
          </a:ln>
        </p:spPr>
      </p:cxnSp>
      <p:pic>
        <p:nvPicPr>
          <p:cNvPr id="317" name="Google Shape;317;p37"/>
          <p:cNvPicPr preferRelativeResize="0"/>
          <p:nvPr/>
        </p:nvPicPr>
        <p:blipFill>
          <a:blip r:embed="rId3">
            <a:alphaModFix/>
          </a:blip>
          <a:stretch>
            <a:fillRect/>
          </a:stretch>
        </p:blipFill>
        <p:spPr>
          <a:xfrm>
            <a:off x="152400" y="3761804"/>
            <a:ext cx="7144431" cy="929259"/>
          </a:xfrm>
          <a:prstGeom prst="rect">
            <a:avLst/>
          </a:prstGeom>
          <a:noFill/>
          <a:ln cap="flat" cmpd="sng" w="28575">
            <a:solidFill>
              <a:schemeClr val="dk2"/>
            </a:solidFill>
            <a:prstDash val="solid"/>
            <a:round/>
            <a:headEnd len="sm" w="sm" type="none"/>
            <a:tailEnd len="sm" w="sm" type="none"/>
          </a:ln>
        </p:spPr>
      </p:pic>
      <p:pic>
        <p:nvPicPr>
          <p:cNvPr id="318" name="Google Shape;318;p37"/>
          <p:cNvPicPr preferRelativeResize="0"/>
          <p:nvPr/>
        </p:nvPicPr>
        <p:blipFill>
          <a:blip r:embed="rId4">
            <a:alphaModFix/>
          </a:blip>
          <a:stretch>
            <a:fillRect/>
          </a:stretch>
        </p:blipFill>
        <p:spPr>
          <a:xfrm>
            <a:off x="-73125" y="454725"/>
            <a:ext cx="5435676" cy="3065324"/>
          </a:xfrm>
          <a:prstGeom prst="rect">
            <a:avLst/>
          </a:prstGeom>
          <a:noFill/>
          <a:ln>
            <a:noFill/>
          </a:ln>
        </p:spPr>
      </p:pic>
      <p:pic>
        <p:nvPicPr>
          <p:cNvPr id="319" name="Google Shape;319;p37"/>
          <p:cNvPicPr preferRelativeResize="0"/>
          <p:nvPr/>
        </p:nvPicPr>
        <p:blipFill>
          <a:blip r:embed="rId5">
            <a:alphaModFix/>
          </a:blip>
          <a:stretch>
            <a:fillRect/>
          </a:stretch>
        </p:blipFill>
        <p:spPr>
          <a:xfrm>
            <a:off x="85325" y="2316450"/>
            <a:ext cx="8630398" cy="531900"/>
          </a:xfrm>
          <a:prstGeom prst="rect">
            <a:avLst/>
          </a:prstGeom>
          <a:noFill/>
          <a:ln cap="flat" cmpd="sng" w="2857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313"/>
                                        </p:tgtEl>
                                      </p:cBhvr>
                                    </p:animEffect>
                                    <p:set>
                                      <p:cBhvr>
                                        <p:cTn dur="1" fill="hold">
                                          <p:stCondLst>
                                            <p:cond delay="0"/>
                                          </p:stCondLst>
                                        </p:cTn>
                                        <p:tgtEl>
                                          <p:spTgt spid="3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
                                        <p:tgtEl>
                                          <p:spTgt spid="314"/>
                                        </p:tgtEl>
                                      </p:cBhvr>
                                    </p:animEffect>
                                    <p:set>
                                      <p:cBhvr>
                                        <p:cTn dur="1" fill="hold">
                                          <p:stCondLst>
                                            <p:cond delay="100"/>
                                          </p:stCondLst>
                                        </p:cTn>
                                        <p:tgtEl>
                                          <p:spTgt spid="31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316"/>
                                        </p:tgtEl>
                                      </p:cBhvr>
                                    </p:animEffect>
                                    <p:set>
                                      <p:cBhvr>
                                        <p:cTn dur="1" fill="hold">
                                          <p:stCondLst>
                                            <p:cond delay="0"/>
                                          </p:stCondLst>
                                        </p:cTn>
                                        <p:tgtEl>
                                          <p:spTgt spid="3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315"/>
                                        </p:tgtEl>
                                      </p:cBhvr>
                                    </p:animEffect>
                                    <p:set>
                                      <p:cBhvr>
                                        <p:cTn dur="1" fill="hold">
                                          <p:stCondLst>
                                            <p:cond delay="0"/>
                                          </p:stCondLst>
                                        </p:cTn>
                                        <p:tgtEl>
                                          <p:spTgt spid="31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38"/>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325" name="Google Shape;325;p38"/>
          <p:cNvPicPr preferRelativeResize="0"/>
          <p:nvPr/>
        </p:nvPicPr>
        <p:blipFill>
          <a:blip r:embed="rId4">
            <a:alphaModFix/>
          </a:blip>
          <a:stretch>
            <a:fillRect/>
          </a:stretch>
        </p:blipFill>
        <p:spPr>
          <a:xfrm>
            <a:off x="-73125" y="454725"/>
            <a:ext cx="5435676" cy="3065324"/>
          </a:xfrm>
          <a:prstGeom prst="rect">
            <a:avLst/>
          </a:prstGeom>
          <a:noFill/>
          <a:ln>
            <a:noFill/>
          </a:ln>
        </p:spPr>
      </p:pic>
      <p:pic>
        <p:nvPicPr>
          <p:cNvPr id="326" name="Google Shape;326;p38"/>
          <p:cNvPicPr preferRelativeResize="0"/>
          <p:nvPr/>
        </p:nvPicPr>
        <p:blipFill>
          <a:blip r:embed="rId5">
            <a:alphaModFix/>
          </a:blip>
          <a:stretch>
            <a:fillRect/>
          </a:stretch>
        </p:blipFill>
        <p:spPr>
          <a:xfrm>
            <a:off x="76200" y="2799175"/>
            <a:ext cx="8763451" cy="689850"/>
          </a:xfrm>
          <a:prstGeom prst="rect">
            <a:avLst/>
          </a:prstGeom>
          <a:noFill/>
          <a:ln cap="flat" cmpd="sng" w="28575">
            <a:solidFill>
              <a:schemeClr val="dk2"/>
            </a:solidFill>
            <a:prstDash val="solid"/>
            <a:round/>
            <a:headEnd len="sm" w="sm" type="none"/>
            <a:tailEnd len="sm" w="sm" type="none"/>
          </a:ln>
        </p:spPr>
      </p:pic>
      <p:pic>
        <p:nvPicPr>
          <p:cNvPr id="327" name="Google Shape;327;p38"/>
          <p:cNvPicPr preferRelativeResize="0"/>
          <p:nvPr/>
        </p:nvPicPr>
        <p:blipFill>
          <a:blip r:embed="rId6">
            <a:alphaModFix/>
          </a:blip>
          <a:stretch>
            <a:fillRect/>
          </a:stretch>
        </p:blipFill>
        <p:spPr>
          <a:xfrm>
            <a:off x="76200" y="4066999"/>
            <a:ext cx="8839203" cy="567728"/>
          </a:xfrm>
          <a:prstGeom prst="rect">
            <a:avLst/>
          </a:prstGeom>
          <a:noFill/>
          <a:ln cap="flat" cmpd="sng" w="28575">
            <a:solidFill>
              <a:schemeClr val="dk2"/>
            </a:solidFill>
            <a:prstDash val="solid"/>
            <a:round/>
            <a:headEnd len="sm" w="sm" type="none"/>
            <a:tailEnd len="sm" w="sm" type="none"/>
          </a:ln>
        </p:spPr>
      </p:pic>
      <p:cxnSp>
        <p:nvCxnSpPr>
          <p:cNvPr id="328" name="Google Shape;328;p38"/>
          <p:cNvCxnSpPr>
            <a:stCxn id="329" idx="3"/>
            <a:endCxn id="330" idx="1"/>
          </p:cNvCxnSpPr>
          <p:nvPr/>
        </p:nvCxnSpPr>
        <p:spPr>
          <a:xfrm>
            <a:off x="6974925" y="1196232"/>
            <a:ext cx="437700" cy="600"/>
          </a:xfrm>
          <a:prstGeom prst="bentConnector3">
            <a:avLst>
              <a:gd fmla="val 50014" name="adj1"/>
            </a:avLst>
          </a:prstGeom>
          <a:noFill/>
          <a:ln cap="flat" cmpd="sng" w="9525">
            <a:solidFill>
              <a:srgbClr val="C2C2C2"/>
            </a:solidFill>
            <a:prstDash val="solid"/>
            <a:round/>
            <a:headEnd len="sm" w="sm" type="none"/>
            <a:tailEnd len="sm" w="sm" type="none"/>
          </a:ln>
        </p:spPr>
      </p:cxnSp>
      <p:sp>
        <p:nvSpPr>
          <p:cNvPr id="329" name="Google Shape;329;p38"/>
          <p:cNvSpPr/>
          <p:nvPr/>
        </p:nvSpPr>
        <p:spPr>
          <a:xfrm>
            <a:off x="5316225" y="969582"/>
            <a:ext cx="1658700" cy="453300"/>
          </a:xfrm>
          <a:prstGeom prst="roundRect">
            <a:avLst>
              <a:gd fmla="val 16667" name="adj"/>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FFFFFF"/>
                </a:solidFill>
                <a:latin typeface="Roboto"/>
                <a:ea typeface="Roboto"/>
                <a:cs typeface="Roboto"/>
                <a:sym typeface="Roboto"/>
              </a:rPr>
              <a:t>Regular Expression Itself</a:t>
            </a:r>
            <a:endParaRPr sz="1100">
              <a:solidFill>
                <a:srgbClr val="FFFFFF"/>
              </a:solidFill>
              <a:latin typeface="Roboto"/>
              <a:ea typeface="Roboto"/>
              <a:cs typeface="Roboto"/>
              <a:sym typeface="Roboto"/>
            </a:endParaRPr>
          </a:p>
        </p:txBody>
      </p:sp>
      <p:sp>
        <p:nvSpPr>
          <p:cNvPr id="331" name="Google Shape;331;p38"/>
          <p:cNvSpPr/>
          <p:nvPr/>
        </p:nvSpPr>
        <p:spPr>
          <a:xfrm>
            <a:off x="7412749" y="466350"/>
            <a:ext cx="1658700" cy="453300"/>
          </a:xfrm>
          <a:prstGeom prst="roundRect">
            <a:avLst>
              <a:gd fmla="val 16667" name="adj"/>
            </a:avLst>
          </a:prstGeom>
          <a:solidFill>
            <a:srgbClr val="FFD966"/>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Incorrect Behavior</a:t>
            </a:r>
            <a:endParaRPr sz="1100">
              <a:latin typeface="Roboto"/>
              <a:ea typeface="Roboto"/>
              <a:cs typeface="Roboto"/>
              <a:sym typeface="Roboto"/>
            </a:endParaRPr>
          </a:p>
        </p:txBody>
      </p:sp>
      <p:sp>
        <p:nvSpPr>
          <p:cNvPr id="330" name="Google Shape;330;p38"/>
          <p:cNvSpPr/>
          <p:nvPr/>
        </p:nvSpPr>
        <p:spPr>
          <a:xfrm>
            <a:off x="7412749" y="969582"/>
            <a:ext cx="1658700" cy="453300"/>
          </a:xfrm>
          <a:prstGeom prst="roundRect">
            <a:avLst>
              <a:gd fmla="val 16667" name="adj"/>
            </a:avLst>
          </a:prstGeom>
          <a:solidFill>
            <a:srgbClr val="FFD966"/>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Compile Error</a:t>
            </a:r>
            <a:endParaRPr sz="1100">
              <a:latin typeface="Roboto"/>
              <a:ea typeface="Roboto"/>
              <a:cs typeface="Roboto"/>
              <a:sym typeface="Roboto"/>
            </a:endParaRPr>
          </a:p>
        </p:txBody>
      </p:sp>
      <p:cxnSp>
        <p:nvCxnSpPr>
          <p:cNvPr id="332" name="Google Shape;332;p38"/>
          <p:cNvCxnSpPr>
            <a:stCxn id="329" idx="3"/>
            <a:endCxn id="331" idx="1"/>
          </p:cNvCxnSpPr>
          <p:nvPr/>
        </p:nvCxnSpPr>
        <p:spPr>
          <a:xfrm flipH="1" rot="10800000">
            <a:off x="6974925" y="693132"/>
            <a:ext cx="437700" cy="503100"/>
          </a:xfrm>
          <a:prstGeom prst="bentConnector3">
            <a:avLst>
              <a:gd fmla="val 50014" name="adj1"/>
            </a:avLst>
          </a:prstGeom>
          <a:noFill/>
          <a:ln cap="flat" cmpd="sng" w="9525">
            <a:solidFill>
              <a:srgbClr val="C2C2C2"/>
            </a:solidFill>
            <a:prstDash val="solid"/>
            <a:round/>
            <a:headEnd len="sm" w="sm" type="none"/>
            <a:tailEnd len="sm" w="sm" type="none"/>
          </a:ln>
        </p:spPr>
      </p:cxnSp>
      <p:sp>
        <p:nvSpPr>
          <p:cNvPr id="333" name="Google Shape;333;p38"/>
          <p:cNvSpPr/>
          <p:nvPr/>
        </p:nvSpPr>
        <p:spPr>
          <a:xfrm>
            <a:off x="7412749" y="1486535"/>
            <a:ext cx="1658700" cy="453300"/>
          </a:xfrm>
          <a:prstGeom prst="roundRect">
            <a:avLst>
              <a:gd fmla="val 16667" name="adj"/>
            </a:avLst>
          </a:prstGeom>
          <a:solidFill>
            <a:srgbClr val="FFD966"/>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Design/Code Smell</a:t>
            </a:r>
            <a:endParaRPr sz="1100">
              <a:latin typeface="Roboto"/>
              <a:ea typeface="Roboto"/>
              <a:cs typeface="Roboto"/>
              <a:sym typeface="Roboto"/>
            </a:endParaRPr>
          </a:p>
        </p:txBody>
      </p:sp>
      <p:cxnSp>
        <p:nvCxnSpPr>
          <p:cNvPr id="334" name="Google Shape;334;p38"/>
          <p:cNvCxnSpPr>
            <a:stCxn id="329" idx="3"/>
            <a:endCxn id="333" idx="1"/>
          </p:cNvCxnSpPr>
          <p:nvPr/>
        </p:nvCxnSpPr>
        <p:spPr>
          <a:xfrm>
            <a:off x="6974925" y="1196232"/>
            <a:ext cx="437700" cy="516900"/>
          </a:xfrm>
          <a:prstGeom prst="bentConnector3">
            <a:avLst>
              <a:gd fmla="val 50014" name="adj1"/>
            </a:avLst>
          </a:prstGeom>
          <a:noFill/>
          <a:ln cap="flat" cmpd="sng" w="9525">
            <a:solidFill>
              <a:srgbClr val="C2C2C2"/>
            </a:solidFill>
            <a:prstDash val="solid"/>
            <a:round/>
            <a:headEnd len="sm" w="sm" type="none"/>
            <a:tailEnd len="sm" w="sm" type="none"/>
          </a:ln>
        </p:spPr>
      </p:cxnSp>
      <p:sp>
        <p:nvSpPr>
          <p:cNvPr id="335" name="Google Shape;335;p38"/>
          <p:cNvSpPr/>
          <p:nvPr/>
        </p:nvSpPr>
        <p:spPr>
          <a:xfrm>
            <a:off x="7412749" y="2142860"/>
            <a:ext cx="1658700" cy="453300"/>
          </a:xfrm>
          <a:prstGeom prst="roundRect">
            <a:avLst>
              <a:gd fmla="val 16667" name="adj"/>
            </a:avLst>
          </a:prstGeom>
          <a:solidFill>
            <a:srgbClr val="FFD966"/>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Code Smell</a:t>
            </a:r>
            <a:endParaRPr sz="1100">
              <a:latin typeface="Roboto"/>
              <a:ea typeface="Roboto"/>
              <a:cs typeface="Roboto"/>
              <a:sym typeface="Roboto"/>
            </a:endParaRPr>
          </a:p>
        </p:txBody>
      </p:sp>
      <p:sp>
        <p:nvSpPr>
          <p:cNvPr id="336" name="Google Shape;336;p38"/>
          <p:cNvSpPr/>
          <p:nvPr/>
        </p:nvSpPr>
        <p:spPr>
          <a:xfrm>
            <a:off x="6364424" y="3013547"/>
            <a:ext cx="1658700" cy="453300"/>
          </a:xfrm>
          <a:prstGeom prst="roundRect">
            <a:avLst>
              <a:gd fmla="val 16667" name="adj"/>
            </a:avLst>
          </a:prstGeom>
          <a:solidFill>
            <a:srgbClr val="FFD966"/>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Performance issues</a:t>
            </a:r>
            <a:endParaRPr sz="1100">
              <a:latin typeface="Roboto"/>
              <a:ea typeface="Roboto"/>
              <a:cs typeface="Roboto"/>
              <a:sym typeface="Roboto"/>
            </a:endParaRPr>
          </a:p>
        </p:txBody>
      </p:sp>
      <p:cxnSp>
        <p:nvCxnSpPr>
          <p:cNvPr id="337" name="Google Shape;337;p38"/>
          <p:cNvCxnSpPr>
            <a:endCxn id="335" idx="0"/>
          </p:cNvCxnSpPr>
          <p:nvPr/>
        </p:nvCxnSpPr>
        <p:spPr>
          <a:xfrm>
            <a:off x="8242099" y="1939760"/>
            <a:ext cx="0" cy="203100"/>
          </a:xfrm>
          <a:prstGeom prst="straightConnector1">
            <a:avLst/>
          </a:prstGeom>
          <a:noFill/>
          <a:ln cap="flat" cmpd="sng" w="9525">
            <a:solidFill>
              <a:schemeClr val="dk2"/>
            </a:solidFill>
            <a:prstDash val="solid"/>
            <a:round/>
            <a:headEnd len="med" w="med" type="none"/>
            <a:tailEnd len="med" w="med" type="none"/>
          </a:ln>
        </p:spPr>
      </p:cxnSp>
      <p:cxnSp>
        <p:nvCxnSpPr>
          <p:cNvPr id="338" name="Google Shape;338;p38"/>
          <p:cNvCxnSpPr>
            <a:stCxn id="335" idx="2"/>
            <a:endCxn id="336" idx="0"/>
          </p:cNvCxnSpPr>
          <p:nvPr/>
        </p:nvCxnSpPr>
        <p:spPr>
          <a:xfrm rot="5400000">
            <a:off x="7509349" y="2280710"/>
            <a:ext cx="417300" cy="1048200"/>
          </a:xfrm>
          <a:prstGeom prst="bentConnector3">
            <a:avLst>
              <a:gd fmla="val 50010" name="adj1"/>
            </a:avLst>
          </a:prstGeom>
          <a:noFill/>
          <a:ln cap="flat" cmpd="sng" w="9525">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
                                        <p:tgtEl>
                                          <p:spTgt spid="329"/>
                                        </p:tgtEl>
                                      </p:cBhvr>
                                    </p:animEffect>
                                  </p:childTnLst>
                                </p:cTn>
                              </p:par>
                              <p:par>
                                <p:cTn fill="hold" nodeType="withEffect" presetClass="exit" presetID="10" presetSubtype="0">
                                  <p:stCondLst>
                                    <p:cond delay="0"/>
                                  </p:stCondLst>
                                  <p:childTnLst>
                                    <p:animEffect filter="fade" transition="out">
                                      <p:cBhvr>
                                        <p:cTn dur="1"/>
                                        <p:tgtEl>
                                          <p:spTgt spid="326"/>
                                        </p:tgtEl>
                                      </p:cBhvr>
                                    </p:animEffect>
                                    <p:set>
                                      <p:cBhvr>
                                        <p:cTn dur="1" fill="hold">
                                          <p:stCondLst>
                                            <p:cond delay="0"/>
                                          </p:stCondLst>
                                        </p:cTn>
                                        <p:tgtEl>
                                          <p:spTgt spid="32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
                                        <p:tgtEl>
                                          <p:spTgt spid="328"/>
                                        </p:tgtEl>
                                      </p:cBhvr>
                                    </p:animEffect>
                                  </p:childTnLst>
                                </p:cTn>
                              </p:par>
                              <p:par>
                                <p:cTn fill="hold" nodeType="withEffect" presetClass="exit" presetID="10" presetSubtype="0">
                                  <p:stCondLst>
                                    <p:cond delay="0"/>
                                  </p:stCondLst>
                                  <p:childTnLst>
                                    <p:animEffect filter="fade" transition="out">
                                      <p:cBhvr>
                                        <p:cTn dur="1"/>
                                        <p:tgtEl>
                                          <p:spTgt spid="327"/>
                                        </p:tgtEl>
                                      </p:cBhvr>
                                    </p:animEffect>
                                    <p:set>
                                      <p:cBhvr>
                                        <p:cTn dur="1" fill="hold">
                                          <p:stCondLst>
                                            <p:cond delay="0"/>
                                          </p:stCondLst>
                                        </p:cTn>
                                        <p:tgtEl>
                                          <p:spTgt spid="3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328"/>
                                        </p:tgtEl>
                                      </p:cBhvr>
                                    </p:animEffect>
                                    <p:set>
                                      <p:cBhvr>
                                        <p:cTn dur="1" fill="hold">
                                          <p:stCondLst>
                                            <p:cond delay="0"/>
                                          </p:stCondLst>
                                        </p:cTn>
                                        <p:tgtEl>
                                          <p:spTgt spid="32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331"/>
                                        </p:tgtEl>
                                      </p:cBhvr>
                                    </p:animEffect>
                                    <p:set>
                                      <p:cBhvr>
                                        <p:cTn dur="1" fill="hold">
                                          <p:stCondLst>
                                            <p:cond delay="0"/>
                                          </p:stCondLst>
                                        </p:cTn>
                                        <p:tgtEl>
                                          <p:spTgt spid="3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330"/>
                                        </p:tgtEl>
                                      </p:cBhvr>
                                    </p:animEffect>
                                    <p:set>
                                      <p:cBhvr>
                                        <p:cTn dur="1" fill="hold">
                                          <p:stCondLst>
                                            <p:cond delay="0"/>
                                          </p:stCondLst>
                                        </p:cTn>
                                        <p:tgtEl>
                                          <p:spTgt spid="3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332"/>
                                        </p:tgtEl>
                                      </p:cBhvr>
                                    </p:animEffect>
                                    <p:set>
                                      <p:cBhvr>
                                        <p:cTn dur="1" fill="hold">
                                          <p:stCondLst>
                                            <p:cond delay="0"/>
                                          </p:stCondLst>
                                        </p:cTn>
                                        <p:tgtEl>
                                          <p:spTgt spid="3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
                                        <p:tgtEl>
                                          <p:spTgt spid="337"/>
                                        </p:tgtEl>
                                      </p:cBhvr>
                                    </p:animEffect>
                                  </p:childTnLst>
                                </p:cTn>
                              </p:par>
                            </p:childTnLst>
                          </p:cTn>
                        </p:par>
                        <p:par>
                          <p:cTn fill="hold">
                            <p:stCondLst>
                              <p:cond delay="100"/>
                            </p:stCondLst>
                            <p:childTnLst>
                              <p:par>
                                <p:cTn fill="hold" nodeType="after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
                                        <p:tgtEl>
                                          <p:spTgt spid="338"/>
                                        </p:tgtEl>
                                      </p:cBhvr>
                                    </p:animEffec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39"/>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4" name="Google Shape;344;p39"/>
          <p:cNvSpPr/>
          <p:nvPr/>
        </p:nvSpPr>
        <p:spPr>
          <a:xfrm>
            <a:off x="1527625" y="1730325"/>
            <a:ext cx="6233700" cy="19476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700">
                <a:solidFill>
                  <a:srgbClr val="FFFFFF"/>
                </a:solidFill>
              </a:rPr>
              <a:t>What did we learn?</a:t>
            </a:r>
            <a:endParaRPr b="1" sz="37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40"/>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350" name="Google Shape;350;p40" title="Points scored"/>
          <p:cNvPicPr preferRelativeResize="0"/>
          <p:nvPr/>
        </p:nvPicPr>
        <p:blipFill>
          <a:blip r:embed="rId3">
            <a:alphaModFix/>
          </a:blip>
          <a:stretch>
            <a:fillRect/>
          </a:stretch>
        </p:blipFill>
        <p:spPr>
          <a:xfrm>
            <a:off x="934899" y="454751"/>
            <a:ext cx="7274199" cy="4497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1"/>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56" name="Google Shape;356;p41"/>
          <p:cNvPicPr preferRelativeResize="0"/>
          <p:nvPr/>
        </p:nvPicPr>
        <p:blipFill>
          <a:blip r:embed="rId3">
            <a:alphaModFix/>
          </a:blip>
          <a:stretch>
            <a:fillRect/>
          </a:stretch>
        </p:blipFill>
        <p:spPr>
          <a:xfrm>
            <a:off x="934900" y="410463"/>
            <a:ext cx="7274199" cy="4586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42"/>
          <p:cNvSpPr txBox="1"/>
          <p:nvPr>
            <p:ph type="title"/>
          </p:nvPr>
        </p:nvSpPr>
        <p:spPr>
          <a:xfrm>
            <a:off x="457200" y="675085"/>
            <a:ext cx="8229600" cy="801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3100"/>
              <a:t>Incorrect Behavior (165 Bugs, 46%)</a:t>
            </a:r>
            <a:endParaRPr sz="3100"/>
          </a:p>
        </p:txBody>
      </p:sp>
      <p:sp>
        <p:nvSpPr>
          <p:cNvPr id="362" name="Google Shape;362;p42"/>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id="363" name="Google Shape;363;p42"/>
          <p:cNvGraphicFramePr/>
          <p:nvPr/>
        </p:nvGraphicFramePr>
        <p:xfrm>
          <a:off x="952500" y="1809750"/>
          <a:ext cx="3000000" cy="3000000"/>
        </p:xfrm>
        <a:graphic>
          <a:graphicData uri="http://schemas.openxmlformats.org/drawingml/2006/table">
            <a:tbl>
              <a:tblPr>
                <a:noFill/>
                <a:tableStyleId>{E1CE79F7-9CD4-41A0-8830-1914706E9E23}</a:tableStyleId>
              </a:tblPr>
              <a:tblGrid>
                <a:gridCol w="3619500"/>
                <a:gridCol w="3619500"/>
              </a:tblGrid>
              <a:tr h="381000">
                <a:tc>
                  <a:txBody>
                    <a:bodyPr/>
                    <a:lstStyle/>
                    <a:p>
                      <a:pPr indent="0" lvl="0" marL="0" rtl="0" algn="l">
                        <a:spcBef>
                          <a:spcPts val="0"/>
                        </a:spcBef>
                        <a:spcAft>
                          <a:spcPts val="0"/>
                        </a:spcAft>
                        <a:buNone/>
                      </a:pPr>
                      <a:r>
                        <a:rPr lang="en-US" sz="2500"/>
                        <a:t>Rejecting valid strings </a:t>
                      </a:r>
                      <a:endParaRPr sz="2500"/>
                    </a:p>
                  </a:txBody>
                  <a:tcPr marT="91425" marB="91425" marR="91425" marL="91425"/>
                </a:tc>
                <a:tc>
                  <a:txBody>
                    <a:bodyPr/>
                    <a:lstStyle/>
                    <a:p>
                      <a:pPr indent="0" lvl="0" marL="0" rtl="0" algn="l">
                        <a:spcBef>
                          <a:spcPts val="0"/>
                        </a:spcBef>
                        <a:spcAft>
                          <a:spcPts val="0"/>
                        </a:spcAft>
                        <a:buNone/>
                      </a:pPr>
                      <a:r>
                        <a:rPr lang="en-US" sz="2500"/>
                        <a:t>102 (61.8%)</a:t>
                      </a:r>
                      <a:endParaRPr sz="2500"/>
                    </a:p>
                  </a:txBody>
                  <a:tcPr marT="91425" marB="91425" marR="91425" marL="91425"/>
                </a:tc>
              </a:tr>
              <a:tr h="381000">
                <a:tc>
                  <a:txBody>
                    <a:bodyPr/>
                    <a:lstStyle/>
                    <a:p>
                      <a:pPr indent="0" lvl="0" marL="0" rtl="0" algn="l">
                        <a:spcBef>
                          <a:spcPts val="0"/>
                        </a:spcBef>
                        <a:spcAft>
                          <a:spcPts val="0"/>
                        </a:spcAft>
                        <a:buNone/>
                      </a:pPr>
                      <a:r>
                        <a:rPr lang="en-US" sz="2500"/>
                        <a:t>Accepting invalid strings</a:t>
                      </a:r>
                      <a:endParaRPr sz="2500"/>
                    </a:p>
                  </a:txBody>
                  <a:tcPr marT="91425" marB="91425" marR="91425" marL="91425"/>
                </a:tc>
                <a:tc>
                  <a:txBody>
                    <a:bodyPr/>
                    <a:lstStyle/>
                    <a:p>
                      <a:pPr indent="0" lvl="0" marL="0" rtl="0" algn="l">
                        <a:spcBef>
                          <a:spcPts val="0"/>
                        </a:spcBef>
                        <a:spcAft>
                          <a:spcPts val="0"/>
                        </a:spcAft>
                        <a:buNone/>
                      </a:pPr>
                      <a:r>
                        <a:rPr lang="en-US" sz="2500"/>
                        <a:t>  36 (21.8%)</a:t>
                      </a:r>
                      <a:endParaRPr sz="2500"/>
                    </a:p>
                  </a:txBody>
                  <a:tcPr marT="91425" marB="91425" marR="91425" marL="91425"/>
                </a:tc>
              </a:tr>
              <a:tr h="381000">
                <a:tc>
                  <a:txBody>
                    <a:bodyPr/>
                    <a:lstStyle/>
                    <a:p>
                      <a:pPr indent="0" lvl="0" marL="0" rtl="0" algn="l">
                        <a:spcBef>
                          <a:spcPts val="0"/>
                        </a:spcBef>
                        <a:spcAft>
                          <a:spcPts val="0"/>
                        </a:spcAft>
                        <a:buNone/>
                      </a:pPr>
                      <a:r>
                        <a:rPr lang="en-US" sz="2500"/>
                        <a:t>Both of the above</a:t>
                      </a:r>
                      <a:endParaRPr sz="25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500">
                          <a:solidFill>
                            <a:schemeClr val="dk1"/>
                          </a:solidFill>
                        </a:rPr>
                        <a:t>  17 (10.3%)</a:t>
                      </a:r>
                      <a:endParaRPr sz="2500"/>
                    </a:p>
                  </a:txBody>
                  <a:tcPr marT="91425" marB="91425" marR="91425" marL="91425"/>
                </a:tc>
              </a:tr>
              <a:tr h="381000">
                <a:tc>
                  <a:txBody>
                    <a:bodyPr/>
                    <a:lstStyle/>
                    <a:p>
                      <a:pPr indent="0" lvl="0" marL="0" rtl="0" algn="l">
                        <a:spcBef>
                          <a:spcPts val="0"/>
                        </a:spcBef>
                        <a:spcAft>
                          <a:spcPts val="0"/>
                        </a:spcAft>
                        <a:buNone/>
                      </a:pPr>
                      <a:r>
                        <a:rPr lang="en-US" sz="2500"/>
                        <a:t>Others</a:t>
                      </a:r>
                      <a:endParaRPr sz="2500"/>
                    </a:p>
                  </a:txBody>
                  <a:tcPr marT="91425" marB="91425" marR="91425" marL="91425"/>
                </a:tc>
                <a:tc>
                  <a:txBody>
                    <a:bodyPr/>
                    <a:lstStyle/>
                    <a:p>
                      <a:pPr indent="0" lvl="0" marL="0" rtl="0" algn="l">
                        <a:spcBef>
                          <a:spcPts val="0"/>
                        </a:spcBef>
                        <a:spcAft>
                          <a:spcPts val="0"/>
                        </a:spcAft>
                        <a:buNone/>
                      </a:pPr>
                      <a:r>
                        <a:rPr lang="en-US" sz="2500"/>
                        <a:t>  10 ( 6.1%)</a:t>
                      </a:r>
                      <a:endParaRPr sz="2500"/>
                    </a:p>
                  </a:txBody>
                  <a:tcPr marT="91425" marB="91425" marR="91425" marL="91425"/>
                </a:tc>
              </a:tr>
            </a:tbl>
          </a:graphicData>
        </a:graphic>
      </p:graphicFrame>
      <p:sp>
        <p:nvSpPr>
          <p:cNvPr id="364" name="Google Shape;364;p42"/>
          <p:cNvSpPr/>
          <p:nvPr/>
        </p:nvSpPr>
        <p:spPr>
          <a:xfrm>
            <a:off x="952350" y="1809750"/>
            <a:ext cx="7239000" cy="563700"/>
          </a:xfrm>
          <a:prstGeom prst="rect">
            <a:avLst/>
          </a:prstGeom>
          <a:noFill/>
          <a:ln cap="flat" cmpd="sng" w="28575">
            <a:solidFill>
              <a:srgbClr val="DA000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2"/>
          <p:cNvSpPr/>
          <p:nvPr/>
        </p:nvSpPr>
        <p:spPr>
          <a:xfrm>
            <a:off x="513900" y="3726875"/>
            <a:ext cx="8115900" cy="10404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200"/>
              <a:t>Regexes tend to be too restrictive.</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pic>
        <p:nvPicPr>
          <p:cNvPr id="370" name="Google Shape;370;p43"/>
          <p:cNvPicPr preferRelativeResize="0"/>
          <p:nvPr/>
        </p:nvPicPr>
        <p:blipFill>
          <a:blip r:embed="rId4">
            <a:alphaModFix/>
          </a:blip>
          <a:stretch>
            <a:fillRect/>
          </a:stretch>
        </p:blipFill>
        <p:spPr>
          <a:xfrm>
            <a:off x="122725" y="1441650"/>
            <a:ext cx="8839199" cy="3457650"/>
          </a:xfrm>
          <a:prstGeom prst="rect">
            <a:avLst/>
          </a:prstGeom>
          <a:noFill/>
          <a:ln>
            <a:noFill/>
          </a:ln>
        </p:spPr>
      </p:pic>
      <p:sp>
        <p:nvSpPr>
          <p:cNvPr id="371" name="Google Shape;371;p43"/>
          <p:cNvSpPr txBox="1"/>
          <p:nvPr>
            <p:ph type="title"/>
          </p:nvPr>
        </p:nvSpPr>
        <p:spPr>
          <a:xfrm>
            <a:off x="457200" y="675085"/>
            <a:ext cx="8229600" cy="801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3100"/>
              <a:t>Compile Error</a:t>
            </a:r>
            <a:r>
              <a:rPr lang="en-US" sz="3100"/>
              <a:t> (8 Bugs, 2%)</a:t>
            </a:r>
            <a:endParaRPr sz="3100"/>
          </a:p>
        </p:txBody>
      </p:sp>
      <p:sp>
        <p:nvSpPr>
          <p:cNvPr id="372" name="Google Shape;372;p43"/>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3" name="Google Shape;373;p43"/>
          <p:cNvSpPr/>
          <p:nvPr/>
        </p:nvSpPr>
        <p:spPr>
          <a:xfrm>
            <a:off x="484375" y="3726800"/>
            <a:ext cx="8115900" cy="10404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200"/>
              <a:t>Regexes need to be tested!</a:t>
            </a:r>
            <a:endParaRPr sz="3200"/>
          </a:p>
        </p:txBody>
      </p:sp>
      <p:pic>
        <p:nvPicPr>
          <p:cNvPr id="374" name="Google Shape;374;p43"/>
          <p:cNvPicPr preferRelativeResize="0"/>
          <p:nvPr/>
        </p:nvPicPr>
        <p:blipFill>
          <a:blip r:embed="rId5">
            <a:alphaModFix/>
          </a:blip>
          <a:stretch>
            <a:fillRect/>
          </a:stretch>
        </p:blipFill>
        <p:spPr>
          <a:xfrm>
            <a:off x="122725" y="1653085"/>
            <a:ext cx="8839200" cy="879352"/>
          </a:xfrm>
          <a:prstGeom prst="rect">
            <a:avLst/>
          </a:prstGeom>
          <a:noFill/>
          <a:ln cap="flat" cmpd="sng" w="2857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44"/>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0" name="Google Shape;380;p44"/>
          <p:cNvSpPr/>
          <p:nvPr/>
        </p:nvSpPr>
        <p:spPr>
          <a:xfrm>
            <a:off x="1527625" y="1730325"/>
            <a:ext cx="6233700" cy="19476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700">
                <a:solidFill>
                  <a:srgbClr val="FFFFFF"/>
                </a:solidFill>
              </a:rPr>
              <a:t>How are the issues fixed?</a:t>
            </a:r>
            <a:endParaRPr b="1" sz="37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78" name="Google Shape;178;p27"/>
          <p:cNvSpPr txBox="1"/>
          <p:nvPr/>
        </p:nvSpPr>
        <p:spPr>
          <a:xfrm>
            <a:off x="514350" y="1346225"/>
            <a:ext cx="7943100" cy="1811100"/>
          </a:xfrm>
          <a:prstGeom prst="rect">
            <a:avLst/>
          </a:prstGeom>
          <a:solidFill>
            <a:srgbClr val="D9D9D9"/>
          </a:solid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rPr>
              <a:t>Some people, when confronted with a problem, think,</a:t>
            </a:r>
            <a:br>
              <a:rPr lang="en-US" sz="2400">
                <a:solidFill>
                  <a:schemeClr val="dk1"/>
                </a:solidFill>
              </a:rPr>
            </a:br>
            <a:r>
              <a:rPr lang="en-US" sz="2400">
                <a:solidFill>
                  <a:schemeClr val="dk1"/>
                </a:solidFill>
              </a:rPr>
              <a:t>“</a:t>
            </a:r>
            <a:r>
              <a:rPr i="1" lang="en-US" sz="2400">
                <a:solidFill>
                  <a:schemeClr val="dk1"/>
                </a:solidFill>
              </a:rPr>
              <a:t>I know, I’ll use regular expressions.</a:t>
            </a:r>
            <a:r>
              <a:rPr lang="en-US" sz="2400">
                <a:solidFill>
                  <a:schemeClr val="dk1"/>
                </a:solidFill>
              </a:rPr>
              <a:t>” Now they have two problems.</a:t>
            </a:r>
            <a:endParaRPr sz="2400">
              <a:solidFill>
                <a:schemeClr val="dk1"/>
              </a:solidFill>
            </a:endParaRPr>
          </a:p>
          <a:p>
            <a:pPr indent="0" lvl="0" marL="0" rtl="0" algn="l">
              <a:spcBef>
                <a:spcPts val="0"/>
              </a:spcBef>
              <a:spcAft>
                <a:spcPts val="0"/>
              </a:spcAft>
              <a:buNone/>
            </a:pPr>
            <a:r>
              <a:rPr lang="en-US" sz="2400">
                <a:solidFill>
                  <a:schemeClr val="dk1"/>
                </a:solidFill>
              </a:rPr>
              <a:t>                                                               -Jamie Zawinski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45"/>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86" name="Google Shape;386;p45"/>
          <p:cNvSpPr txBox="1"/>
          <p:nvPr>
            <p:ph type="title"/>
          </p:nvPr>
        </p:nvSpPr>
        <p:spPr>
          <a:xfrm>
            <a:off x="457200" y="675085"/>
            <a:ext cx="8229600" cy="80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Common Fix Patterns</a:t>
            </a:r>
            <a:endParaRPr/>
          </a:p>
        </p:txBody>
      </p:sp>
      <p:sp>
        <p:nvSpPr>
          <p:cNvPr id="387" name="Google Shape;387;p45"/>
          <p:cNvSpPr txBox="1"/>
          <p:nvPr>
            <p:ph idx="1" type="body"/>
          </p:nvPr>
        </p:nvSpPr>
        <p:spPr>
          <a:xfrm>
            <a:off x="457200" y="1749725"/>
            <a:ext cx="8229600" cy="28449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b="1" lang="en-US"/>
              <a:t>Root Cause</a:t>
            </a:r>
            <a:r>
              <a:rPr b="1" lang="en-US"/>
              <a:t>: </a:t>
            </a:r>
            <a:r>
              <a:rPr lang="en-US"/>
              <a:t>regex itself, incorrect behavior, </a:t>
            </a:r>
            <a:r>
              <a:rPr lang="en-US"/>
              <a:t>escaping literals (too permissive regex)</a:t>
            </a:r>
            <a:endParaRPr/>
          </a:p>
          <a:p>
            <a:pPr indent="0" lvl="0" marL="0" rtl="0" algn="l">
              <a:spcBef>
                <a:spcPts val="480"/>
              </a:spcBef>
              <a:spcAft>
                <a:spcPts val="0"/>
              </a:spcAft>
              <a:buNone/>
            </a:pPr>
            <a:r>
              <a:rPr b="1" lang="en-US"/>
              <a:t>Fix:</a:t>
            </a:r>
            <a:r>
              <a:rPr lang="en-US"/>
              <a:t> escape special characters </a:t>
            </a:r>
            <a:endParaRPr/>
          </a:p>
        </p:txBody>
      </p:sp>
      <p:sp>
        <p:nvSpPr>
          <p:cNvPr id="388" name="Google Shape;388;p45"/>
          <p:cNvSpPr txBox="1"/>
          <p:nvPr/>
        </p:nvSpPr>
        <p:spPr>
          <a:xfrm>
            <a:off x="2400150" y="3440000"/>
            <a:ext cx="4343700" cy="9951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2700"/>
              <a:t>Before: 		regex = </a:t>
            </a:r>
            <a:r>
              <a:rPr lang="en-US" sz="2700">
                <a:solidFill>
                  <a:srgbClr val="FF0000"/>
                </a:solidFill>
              </a:rPr>
              <a:t>“.”</a:t>
            </a:r>
            <a:endParaRPr sz="2700">
              <a:solidFill>
                <a:srgbClr val="FF0000"/>
              </a:solidFill>
            </a:endParaRPr>
          </a:p>
          <a:p>
            <a:pPr indent="0" lvl="0" marL="0" rtl="0" algn="l">
              <a:spcBef>
                <a:spcPts val="0"/>
              </a:spcBef>
              <a:spcAft>
                <a:spcPts val="0"/>
              </a:spcAft>
              <a:buNone/>
            </a:pPr>
            <a:r>
              <a:rPr lang="en-US" sz="2700"/>
              <a:t>   </a:t>
            </a:r>
            <a:r>
              <a:rPr lang="en-US" sz="2700"/>
              <a:t>After: 		regex = </a:t>
            </a:r>
            <a:r>
              <a:rPr lang="en-US" sz="2700">
                <a:solidFill>
                  <a:srgbClr val="FF0000"/>
                </a:solidFill>
              </a:rPr>
              <a:t>“\\.”</a:t>
            </a:r>
            <a:endParaRPr sz="270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46"/>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4" name="Google Shape;394;p46"/>
          <p:cNvSpPr txBox="1"/>
          <p:nvPr>
            <p:ph type="title"/>
          </p:nvPr>
        </p:nvSpPr>
        <p:spPr>
          <a:xfrm>
            <a:off x="457200" y="675085"/>
            <a:ext cx="8229600" cy="80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Common Fix Patterns</a:t>
            </a:r>
            <a:endParaRPr/>
          </a:p>
        </p:txBody>
      </p:sp>
      <p:sp>
        <p:nvSpPr>
          <p:cNvPr id="395" name="Google Shape;395;p46"/>
          <p:cNvSpPr txBox="1"/>
          <p:nvPr>
            <p:ph idx="1" type="body"/>
          </p:nvPr>
        </p:nvSpPr>
        <p:spPr>
          <a:xfrm>
            <a:off x="457200" y="1749725"/>
            <a:ext cx="8229600" cy="28449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b="1" lang="en-US"/>
              <a:t>Root cause</a:t>
            </a:r>
            <a:r>
              <a:rPr b="1" lang="en-US"/>
              <a:t>: </a:t>
            </a:r>
            <a:r>
              <a:rPr lang="en-US"/>
              <a:t>regex itself, design smell, unnecessary regex</a:t>
            </a:r>
            <a:endParaRPr/>
          </a:p>
          <a:p>
            <a:pPr indent="0" lvl="0" marL="0" rtl="0" algn="l">
              <a:spcBef>
                <a:spcPts val="480"/>
              </a:spcBef>
              <a:spcAft>
                <a:spcPts val="0"/>
              </a:spcAft>
              <a:buNone/>
            </a:pPr>
            <a:r>
              <a:rPr b="1" lang="en-US"/>
              <a:t>Fix</a:t>
            </a:r>
            <a:r>
              <a:rPr b="1" lang="en-US"/>
              <a:t>:</a:t>
            </a:r>
            <a:r>
              <a:rPr lang="en-US"/>
              <a:t> replace the regex with non-regex solution</a:t>
            </a:r>
            <a:endParaRPr/>
          </a:p>
        </p:txBody>
      </p:sp>
      <p:sp>
        <p:nvSpPr>
          <p:cNvPr id="396" name="Google Shape;396;p46"/>
          <p:cNvSpPr txBox="1"/>
          <p:nvPr/>
        </p:nvSpPr>
        <p:spPr>
          <a:xfrm>
            <a:off x="842988" y="3125175"/>
            <a:ext cx="7458000" cy="9951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2700"/>
              <a:t>Before: 		</a:t>
            </a:r>
            <a:r>
              <a:rPr lang="en-US" sz="2700">
                <a:solidFill>
                  <a:srgbClr val="38761D"/>
                </a:solidFill>
              </a:rPr>
              <a:t>if</a:t>
            </a:r>
            <a:r>
              <a:rPr lang="en-US" sz="2700"/>
              <a:t> re.match( </a:t>
            </a:r>
            <a:r>
              <a:rPr lang="en-US" sz="2700">
                <a:solidFill>
                  <a:srgbClr val="FF0000"/>
                </a:solidFill>
              </a:rPr>
              <a:t>“.*error.*”</a:t>
            </a:r>
            <a:r>
              <a:rPr lang="en-US" sz="2700"/>
              <a:t>, message):</a:t>
            </a:r>
            <a:endParaRPr sz="2700"/>
          </a:p>
          <a:p>
            <a:pPr indent="0" lvl="0" marL="0" rtl="0" algn="l">
              <a:spcBef>
                <a:spcPts val="0"/>
              </a:spcBef>
              <a:spcAft>
                <a:spcPts val="0"/>
              </a:spcAft>
              <a:buNone/>
            </a:pPr>
            <a:r>
              <a:rPr lang="en-US" sz="2700"/>
              <a:t>   After: 		</a:t>
            </a:r>
            <a:r>
              <a:rPr lang="en-US" sz="2700">
                <a:solidFill>
                  <a:srgbClr val="38761D"/>
                </a:solidFill>
              </a:rPr>
              <a:t>if</a:t>
            </a:r>
            <a:r>
              <a:rPr lang="en-US" sz="2700"/>
              <a:t> </a:t>
            </a:r>
            <a:r>
              <a:rPr lang="en-US" sz="2700">
                <a:solidFill>
                  <a:srgbClr val="FF0000"/>
                </a:solidFill>
              </a:rPr>
              <a:t>“error” </a:t>
            </a:r>
            <a:r>
              <a:rPr lang="en-US" sz="2700">
                <a:solidFill>
                  <a:srgbClr val="FF00FF"/>
                </a:solidFill>
              </a:rPr>
              <a:t>in</a:t>
            </a:r>
            <a:r>
              <a:rPr lang="en-US" sz="2700"/>
              <a:t> message:</a:t>
            </a:r>
            <a:endParaRPr sz="2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47"/>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2" name="Google Shape;402;p47"/>
          <p:cNvSpPr txBox="1"/>
          <p:nvPr>
            <p:ph type="title"/>
          </p:nvPr>
        </p:nvSpPr>
        <p:spPr>
          <a:xfrm>
            <a:off x="457200" y="675085"/>
            <a:ext cx="8229600" cy="80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Common Fix Patterns</a:t>
            </a:r>
            <a:endParaRPr/>
          </a:p>
        </p:txBody>
      </p:sp>
      <p:sp>
        <p:nvSpPr>
          <p:cNvPr id="403" name="Google Shape;403;p47"/>
          <p:cNvSpPr txBox="1"/>
          <p:nvPr>
            <p:ph idx="1" type="body"/>
          </p:nvPr>
        </p:nvSpPr>
        <p:spPr>
          <a:xfrm>
            <a:off x="457200" y="1749725"/>
            <a:ext cx="8229600" cy="28449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b="1" lang="en-US"/>
              <a:t>Root cause</a:t>
            </a:r>
            <a:r>
              <a:rPr b="1" lang="en-US"/>
              <a:t>: </a:t>
            </a:r>
            <a:r>
              <a:rPr lang="en-US"/>
              <a:t>regex itself, design smell, unnecessary regex</a:t>
            </a:r>
            <a:endParaRPr/>
          </a:p>
          <a:p>
            <a:pPr indent="0" lvl="0" marL="0" rtl="0" algn="l">
              <a:spcBef>
                <a:spcPts val="480"/>
              </a:spcBef>
              <a:spcAft>
                <a:spcPts val="0"/>
              </a:spcAft>
              <a:buNone/>
            </a:pPr>
            <a:r>
              <a:rPr b="1" lang="en-US"/>
              <a:t>Fix:</a:t>
            </a:r>
            <a:r>
              <a:rPr lang="en-US"/>
              <a:t> replace the regex with existing parser</a:t>
            </a:r>
            <a:endParaRPr/>
          </a:p>
        </p:txBody>
      </p:sp>
      <p:sp>
        <p:nvSpPr>
          <p:cNvPr id="404" name="Google Shape;404;p47"/>
          <p:cNvSpPr txBox="1"/>
          <p:nvPr/>
        </p:nvSpPr>
        <p:spPr>
          <a:xfrm>
            <a:off x="0" y="2822400"/>
            <a:ext cx="9144000" cy="19914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2300"/>
              <a:t>Before: 	</a:t>
            </a:r>
            <a:r>
              <a:rPr lang="en-US" sz="2300"/>
              <a:t>EMAIL_REGEX_PATTERN.</a:t>
            </a:r>
            <a:r>
              <a:rPr lang="en-US" sz="2300">
                <a:solidFill>
                  <a:srgbClr val="BF9000"/>
                </a:solidFill>
              </a:rPr>
              <a:t>matcher</a:t>
            </a:r>
            <a:r>
              <a:rPr lang="en-US" sz="2300"/>
              <a:t>(email).</a:t>
            </a:r>
            <a:r>
              <a:rPr lang="en-US" sz="2300">
                <a:solidFill>
                  <a:srgbClr val="BF9000"/>
                </a:solidFill>
              </a:rPr>
              <a:t>matches</a:t>
            </a:r>
            <a:r>
              <a:rPr lang="en-US" sz="2300"/>
              <a:t>()</a:t>
            </a:r>
            <a:r>
              <a:rPr lang="en-US" sz="2300"/>
              <a:t>:</a:t>
            </a:r>
            <a:endParaRPr sz="2300"/>
          </a:p>
          <a:p>
            <a:pPr indent="0" lvl="0" marL="0" rtl="0" algn="l">
              <a:spcBef>
                <a:spcPts val="0"/>
              </a:spcBef>
              <a:spcAft>
                <a:spcPts val="0"/>
              </a:spcAft>
              <a:buNone/>
            </a:pPr>
            <a:r>
              <a:rPr lang="en-US" sz="2600"/>
              <a:t> </a:t>
            </a:r>
            <a:r>
              <a:rPr lang="en-US" sz="2300"/>
              <a:t>After:</a:t>
            </a:r>
            <a:r>
              <a:rPr lang="en-US" sz="2300"/>
              <a:t> 		</a:t>
            </a:r>
            <a:r>
              <a:rPr lang="en-US" sz="2300">
                <a:solidFill>
                  <a:srgbClr val="38761D"/>
                </a:solidFill>
              </a:rPr>
              <a:t>import </a:t>
            </a:r>
            <a:r>
              <a:rPr lang="en-US" sz="2300">
                <a:solidFill>
                  <a:srgbClr val="0000FF"/>
                </a:solidFill>
              </a:rPr>
              <a:t>javax.mail.internet.InternetAddress</a:t>
            </a:r>
            <a:r>
              <a:rPr lang="en-US" sz="2300"/>
              <a:t>;</a:t>
            </a:r>
            <a:endParaRPr sz="2300"/>
          </a:p>
          <a:p>
            <a:pPr indent="0" lvl="0" marL="0" rtl="0" algn="l">
              <a:spcBef>
                <a:spcPts val="0"/>
              </a:spcBef>
              <a:spcAft>
                <a:spcPts val="0"/>
              </a:spcAft>
              <a:buNone/>
            </a:pPr>
            <a:r>
              <a:rPr lang="en-US" sz="2300"/>
              <a:t>			InternetAddress emailAddr = </a:t>
            </a:r>
            <a:r>
              <a:rPr lang="en-US" sz="2300">
                <a:solidFill>
                  <a:srgbClr val="38761D"/>
                </a:solidFill>
              </a:rPr>
              <a:t>new</a:t>
            </a:r>
            <a:r>
              <a:rPr lang="en-US" sz="2300"/>
              <a:t> InternetAddress(email);</a:t>
            </a:r>
            <a:endParaRPr sz="2300"/>
          </a:p>
          <a:p>
            <a:pPr indent="0" lvl="0" marL="0" rtl="0" algn="l">
              <a:spcBef>
                <a:spcPts val="0"/>
              </a:spcBef>
              <a:spcAft>
                <a:spcPts val="0"/>
              </a:spcAft>
              <a:buNone/>
            </a:pPr>
            <a:r>
              <a:rPr lang="en-US" sz="2300"/>
              <a:t>			emailAddr.</a:t>
            </a:r>
            <a:r>
              <a:rPr lang="en-US" sz="2300">
                <a:solidFill>
                  <a:srgbClr val="BF9000"/>
                </a:solidFill>
              </a:rPr>
              <a:t>validate</a:t>
            </a:r>
            <a:r>
              <a:rPr lang="en-US" sz="2300"/>
              <a:t>();</a:t>
            </a:r>
            <a:endParaRPr sz="23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48"/>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0" name="Google Shape;410;p48"/>
          <p:cNvSpPr txBox="1"/>
          <p:nvPr>
            <p:ph type="title"/>
          </p:nvPr>
        </p:nvSpPr>
        <p:spPr>
          <a:xfrm>
            <a:off x="457200" y="675085"/>
            <a:ext cx="8229600" cy="80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Common Fix Patterns</a:t>
            </a:r>
            <a:endParaRPr/>
          </a:p>
        </p:txBody>
      </p:sp>
      <p:sp>
        <p:nvSpPr>
          <p:cNvPr id="411" name="Google Shape;411;p48"/>
          <p:cNvSpPr txBox="1"/>
          <p:nvPr>
            <p:ph idx="1" type="body"/>
          </p:nvPr>
        </p:nvSpPr>
        <p:spPr>
          <a:xfrm>
            <a:off x="457200" y="1749725"/>
            <a:ext cx="8229600" cy="28449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b="1" lang="en-US"/>
              <a:t>Root cause: </a:t>
            </a:r>
            <a:r>
              <a:rPr lang="en-US"/>
              <a:t>regex API, code smell, unnecessary computation</a:t>
            </a:r>
            <a:endParaRPr/>
          </a:p>
          <a:p>
            <a:pPr indent="0" lvl="0" marL="0" rtl="0" algn="l">
              <a:spcBef>
                <a:spcPts val="480"/>
              </a:spcBef>
              <a:spcAft>
                <a:spcPts val="0"/>
              </a:spcAft>
              <a:buNone/>
            </a:pPr>
            <a:r>
              <a:rPr b="1" lang="en-US"/>
              <a:t>Fix:</a:t>
            </a:r>
            <a:r>
              <a:rPr lang="en-US"/>
              <a:t> add a guard to reduce number of executions</a:t>
            </a:r>
            <a:endParaRPr/>
          </a:p>
        </p:txBody>
      </p:sp>
      <p:sp>
        <p:nvSpPr>
          <p:cNvPr id="412" name="Google Shape;412;p48"/>
          <p:cNvSpPr txBox="1"/>
          <p:nvPr/>
        </p:nvSpPr>
        <p:spPr>
          <a:xfrm>
            <a:off x="37425" y="3325475"/>
            <a:ext cx="9144000" cy="17157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2300"/>
              <a:t>Before:  Matcher m = Pattern.</a:t>
            </a:r>
            <a:r>
              <a:rPr lang="en-US" sz="2300">
                <a:solidFill>
                  <a:srgbClr val="BF9000"/>
                </a:solidFill>
              </a:rPr>
              <a:t>compile</a:t>
            </a:r>
            <a:r>
              <a:rPr lang="en-US" sz="2300"/>
              <a:t>(regex).</a:t>
            </a:r>
            <a:r>
              <a:rPr lang="en-US" sz="2300">
                <a:solidFill>
                  <a:srgbClr val="BF9000"/>
                </a:solidFill>
              </a:rPr>
              <a:t>matcher</a:t>
            </a:r>
            <a:r>
              <a:rPr lang="en-US" sz="2300"/>
              <a:t>(currentLine);   </a:t>
            </a:r>
            <a:endParaRPr sz="2300"/>
          </a:p>
          <a:p>
            <a:pPr indent="0" lvl="0" marL="0" rtl="0" algn="l">
              <a:spcBef>
                <a:spcPts val="0"/>
              </a:spcBef>
              <a:spcAft>
                <a:spcPts val="0"/>
              </a:spcAft>
              <a:buNone/>
            </a:pPr>
            <a:r>
              <a:rPr lang="en-US" sz="2300"/>
              <a:t>  After:   </a:t>
            </a:r>
            <a:r>
              <a:rPr lang="en-US" sz="2300">
                <a:solidFill>
                  <a:srgbClr val="38761D"/>
                </a:solidFill>
              </a:rPr>
              <a:t>if</a:t>
            </a:r>
            <a:r>
              <a:rPr lang="en-US" sz="2300"/>
              <a:t>(currentLine.</a:t>
            </a:r>
            <a:r>
              <a:rPr lang="en-US" sz="2300">
                <a:solidFill>
                  <a:srgbClr val="BF9000"/>
                </a:solidFill>
              </a:rPr>
              <a:t>contains</a:t>
            </a:r>
            <a:r>
              <a:rPr lang="en-US" sz="2300"/>
              <a:t>(</a:t>
            </a:r>
            <a:r>
              <a:rPr lang="en-US" sz="2300">
                <a:solidFill>
                  <a:srgbClr val="FF0000"/>
                </a:solidFill>
              </a:rPr>
              <a:t>“error”</a:t>
            </a:r>
            <a:r>
              <a:rPr lang="en-US" sz="2300"/>
              <a:t>)){</a:t>
            </a:r>
            <a:endParaRPr sz="2300"/>
          </a:p>
          <a:p>
            <a:pPr indent="0" lvl="0" marL="0" rtl="0" algn="l">
              <a:spcBef>
                <a:spcPts val="0"/>
              </a:spcBef>
              <a:spcAft>
                <a:spcPts val="0"/>
              </a:spcAft>
              <a:buNone/>
            </a:pPr>
            <a:r>
              <a:rPr lang="en-US" sz="2300"/>
              <a:t>			Matcher m = Pattern.</a:t>
            </a:r>
            <a:r>
              <a:rPr lang="en-US" sz="2300">
                <a:solidFill>
                  <a:srgbClr val="BF9000"/>
                </a:solidFill>
              </a:rPr>
              <a:t>compile</a:t>
            </a:r>
            <a:r>
              <a:rPr lang="en-US" sz="2300"/>
              <a:t>(regex).</a:t>
            </a:r>
            <a:r>
              <a:rPr lang="en-US" sz="2300">
                <a:solidFill>
                  <a:srgbClr val="BF9000"/>
                </a:solidFill>
              </a:rPr>
              <a:t>matcher</a:t>
            </a:r>
            <a:r>
              <a:rPr lang="en-US" sz="2300"/>
              <a:t>(currentLine);</a:t>
            </a:r>
            <a:endParaRPr sz="2300"/>
          </a:p>
          <a:p>
            <a:pPr indent="0" lvl="0" marL="0" rtl="0" algn="l">
              <a:spcBef>
                <a:spcPts val="0"/>
              </a:spcBef>
              <a:spcAft>
                <a:spcPts val="0"/>
              </a:spcAft>
              <a:buNone/>
            </a:pPr>
            <a:r>
              <a:rPr lang="en-US" sz="2300"/>
              <a:t>		  }</a:t>
            </a:r>
            <a:endParaRPr sz="2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49"/>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8" name="Google Shape;418;p49"/>
          <p:cNvSpPr/>
          <p:nvPr/>
        </p:nvSpPr>
        <p:spPr>
          <a:xfrm>
            <a:off x="1527625" y="1730325"/>
            <a:ext cx="6233700" cy="19476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700">
                <a:solidFill>
                  <a:srgbClr val="FFFFFF"/>
                </a:solidFill>
              </a:rPr>
              <a:t>And now the work begins!</a:t>
            </a:r>
            <a:endParaRPr b="1" sz="37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50"/>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424" name="Google Shape;424;p50"/>
          <p:cNvSpPr txBox="1"/>
          <p:nvPr>
            <p:ph type="title"/>
          </p:nvPr>
        </p:nvSpPr>
        <p:spPr>
          <a:xfrm>
            <a:off x="457200" y="675085"/>
            <a:ext cx="8229600" cy="80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Future Work</a:t>
            </a:r>
            <a:endParaRPr/>
          </a:p>
        </p:txBody>
      </p:sp>
      <p:sp>
        <p:nvSpPr>
          <p:cNvPr id="425" name="Google Shape;425;p50"/>
          <p:cNvSpPr txBox="1"/>
          <p:nvPr>
            <p:ph idx="1" type="body"/>
          </p:nvPr>
        </p:nvSpPr>
        <p:spPr>
          <a:xfrm>
            <a:off x="457200" y="1659813"/>
            <a:ext cx="8229600" cy="2934900"/>
          </a:xfrm>
          <a:prstGeom prst="rect">
            <a:avLst/>
          </a:prstGeom>
        </p:spPr>
        <p:txBody>
          <a:bodyPr anchorCtr="0" anchor="t" bIns="91425" lIns="91425" spcFirstLastPara="1" rIns="91425" wrap="square" tIns="91425">
            <a:noAutofit/>
          </a:bodyPr>
          <a:lstStyle/>
          <a:p>
            <a:pPr indent="-381000" lvl="0" marL="457200" rtl="0" algn="l">
              <a:spcBef>
                <a:spcPts val="480"/>
              </a:spcBef>
              <a:spcAft>
                <a:spcPts val="0"/>
              </a:spcAft>
              <a:buSzPts val="2400"/>
              <a:buAutoNum type="arabicPeriod"/>
            </a:pPr>
            <a:r>
              <a:rPr lang="en-US"/>
              <a:t>To regex or not to regex</a:t>
            </a:r>
            <a:endParaRPr/>
          </a:p>
          <a:p>
            <a:pPr indent="0" lvl="0" marL="914400" rtl="0" algn="l">
              <a:spcBef>
                <a:spcPts val="480"/>
              </a:spcBef>
              <a:spcAft>
                <a:spcPts val="0"/>
              </a:spcAft>
              <a:buNone/>
            </a:pPr>
            <a:r>
              <a:t/>
            </a:r>
            <a:endParaRPr/>
          </a:p>
          <a:p>
            <a:pPr indent="-381000" lvl="0" marL="457200" rtl="0" algn="l">
              <a:spcBef>
                <a:spcPts val="480"/>
              </a:spcBef>
              <a:spcAft>
                <a:spcPts val="0"/>
              </a:spcAft>
              <a:buSzPts val="2400"/>
              <a:buAutoNum type="arabicPeriod"/>
            </a:pPr>
            <a:r>
              <a:rPr lang="en-US"/>
              <a:t>Regex performance is about more than regex complexity</a:t>
            </a:r>
            <a:endParaRPr/>
          </a:p>
          <a:p>
            <a:pPr indent="0" lvl="0" marL="914400" rtl="0" algn="l">
              <a:spcBef>
                <a:spcPts val="480"/>
              </a:spcBef>
              <a:spcAft>
                <a:spcPts val="0"/>
              </a:spcAft>
              <a:buNone/>
            </a:pPr>
            <a:r>
              <a:t/>
            </a:r>
            <a:endParaRPr/>
          </a:p>
          <a:p>
            <a:pPr indent="-381000" lvl="0" marL="457200" rtl="0" algn="l">
              <a:spcBef>
                <a:spcPts val="480"/>
              </a:spcBef>
              <a:spcAft>
                <a:spcPts val="0"/>
              </a:spcAft>
              <a:buSzPts val="2400"/>
              <a:buAutoNum type="arabicPeriod"/>
            </a:pPr>
            <a:r>
              <a:rPr lang="en-US"/>
              <a:t>Regex compile errors are comparatively common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0" st="0"/>
                                            </p:txEl>
                                          </p:spTgt>
                                        </p:tgtEl>
                                        <p:attrNameLst>
                                          <p:attrName>style.visibility</p:attrName>
                                        </p:attrNameLst>
                                      </p:cBhvr>
                                      <p:to>
                                        <p:strVal val="visible"/>
                                      </p:to>
                                    </p:set>
                                    <p:animEffect filter="fade" transition="in">
                                      <p:cBhvr>
                                        <p:cTn dur="1"/>
                                        <p:tgtEl>
                                          <p:spTgt spid="4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1" st="1"/>
                                            </p:txEl>
                                          </p:spTgt>
                                        </p:tgtEl>
                                        <p:attrNameLst>
                                          <p:attrName>style.visibility</p:attrName>
                                        </p:attrNameLst>
                                      </p:cBhvr>
                                      <p:to>
                                        <p:strVal val="visible"/>
                                      </p:to>
                                    </p:set>
                                    <p:animEffect filter="fade" transition="in">
                                      <p:cBhvr>
                                        <p:cTn dur="1"/>
                                        <p:tgtEl>
                                          <p:spTgt spid="4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2" st="2"/>
                                            </p:txEl>
                                          </p:spTgt>
                                        </p:tgtEl>
                                        <p:attrNameLst>
                                          <p:attrName>style.visibility</p:attrName>
                                        </p:attrNameLst>
                                      </p:cBhvr>
                                      <p:to>
                                        <p:strVal val="visible"/>
                                      </p:to>
                                    </p:set>
                                    <p:animEffect filter="fade" transition="in">
                                      <p:cBhvr>
                                        <p:cTn dur="1"/>
                                        <p:tgtEl>
                                          <p:spTgt spid="4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3" st="3"/>
                                            </p:txEl>
                                          </p:spTgt>
                                        </p:tgtEl>
                                        <p:attrNameLst>
                                          <p:attrName>style.visibility</p:attrName>
                                        </p:attrNameLst>
                                      </p:cBhvr>
                                      <p:to>
                                        <p:strVal val="visible"/>
                                      </p:to>
                                    </p:set>
                                    <p:animEffect filter="fade" transition="in">
                                      <p:cBhvr>
                                        <p:cTn dur="1"/>
                                        <p:tgtEl>
                                          <p:spTgt spid="4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4" st="4"/>
                                            </p:txEl>
                                          </p:spTgt>
                                        </p:tgtEl>
                                        <p:attrNameLst>
                                          <p:attrName>style.visibility</p:attrName>
                                        </p:attrNameLst>
                                      </p:cBhvr>
                                      <p:to>
                                        <p:strVal val="visible"/>
                                      </p:to>
                                    </p:set>
                                    <p:animEffect filter="fade" transition="in">
                                      <p:cBhvr>
                                        <p:cTn dur="1"/>
                                        <p:tgtEl>
                                          <p:spTgt spid="42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51"/>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1" name="Google Shape;431;p51"/>
          <p:cNvSpPr/>
          <p:nvPr/>
        </p:nvSpPr>
        <p:spPr>
          <a:xfrm>
            <a:off x="1527625" y="1730325"/>
            <a:ext cx="6233700" cy="19476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700">
                <a:solidFill>
                  <a:srgbClr val="FFFFFF"/>
                </a:solidFill>
              </a:rPr>
              <a:t>Thanks!</a:t>
            </a:r>
            <a:endParaRPr b="1" sz="3700">
              <a:solidFill>
                <a:srgbClr val="FFFFFF"/>
              </a:solidFill>
            </a:endParaRPr>
          </a:p>
        </p:txBody>
      </p:sp>
      <p:sp>
        <p:nvSpPr>
          <p:cNvPr id="432" name="Google Shape;432;p51"/>
          <p:cNvSpPr txBox="1"/>
          <p:nvPr/>
        </p:nvSpPr>
        <p:spPr>
          <a:xfrm>
            <a:off x="2140200" y="4122200"/>
            <a:ext cx="4863600" cy="79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chemeClr val="hlink"/>
                </a:solidFill>
              </a:rPr>
              <a:t>Peipei Wang (</a:t>
            </a:r>
            <a:r>
              <a:rPr lang="en-US" sz="1600" u="sng">
                <a:solidFill>
                  <a:schemeClr val="hlink"/>
                </a:solidFill>
                <a:hlinkClick r:id="rId3"/>
              </a:rPr>
              <a:t>pwang7@ncsu.edu</a:t>
            </a:r>
            <a:r>
              <a:rPr lang="en-US" sz="1600">
                <a:solidFill>
                  <a:schemeClr val="hlink"/>
                </a:solidFill>
              </a:rPr>
              <a:t>)</a:t>
            </a:r>
            <a:endParaRPr sz="1600">
              <a:solidFill>
                <a:schemeClr val="hlink"/>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52"/>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Backup </a:t>
            </a:r>
            <a:r>
              <a:rPr lang="en-US"/>
              <a:t>slides</a:t>
            </a:r>
            <a:endParaRPr/>
          </a:p>
        </p:txBody>
      </p:sp>
      <p:sp>
        <p:nvSpPr>
          <p:cNvPr id="438" name="Google Shape;438;p52"/>
          <p:cNvSpPr txBox="1"/>
          <p:nvPr>
            <p:ph idx="1" type="body"/>
          </p:nvPr>
        </p:nvSpPr>
        <p:spPr>
          <a:xfrm>
            <a:off x="457200" y="1200151"/>
            <a:ext cx="8229600" cy="37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53"/>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5" name="Google Shape;445;p53"/>
          <p:cNvSpPr/>
          <p:nvPr/>
        </p:nvSpPr>
        <p:spPr>
          <a:xfrm>
            <a:off x="2284800" y="1182999"/>
            <a:ext cx="2020500" cy="525300"/>
          </a:xfrm>
          <a:prstGeom prst="roundRect">
            <a:avLst>
              <a:gd fmla="val 16667" name="adj"/>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FFFFFF"/>
                </a:solidFill>
                <a:latin typeface="Roboto"/>
                <a:ea typeface="Roboto"/>
                <a:cs typeface="Roboto"/>
                <a:sym typeface="Roboto"/>
              </a:rPr>
              <a:t>Regular Expression Itself</a:t>
            </a:r>
            <a:endParaRPr sz="1100">
              <a:solidFill>
                <a:srgbClr val="FFFFFF"/>
              </a:solidFill>
              <a:latin typeface="Roboto"/>
              <a:ea typeface="Roboto"/>
              <a:cs typeface="Roboto"/>
              <a:sym typeface="Roboto"/>
            </a:endParaRPr>
          </a:p>
        </p:txBody>
      </p:sp>
      <p:sp>
        <p:nvSpPr>
          <p:cNvPr id="446" name="Google Shape;446;p53"/>
          <p:cNvSpPr/>
          <p:nvPr/>
        </p:nvSpPr>
        <p:spPr>
          <a:xfrm>
            <a:off x="2284800" y="2480386"/>
            <a:ext cx="2020500" cy="525300"/>
          </a:xfrm>
          <a:prstGeom prst="roundRect">
            <a:avLst>
              <a:gd fmla="val 16667" name="adj"/>
            </a:avLst>
          </a:prstGeom>
          <a:solidFill>
            <a:srgbClr val="B61249"/>
          </a:solidFill>
          <a:ln cap="flat" cmpd="sng" w="9525">
            <a:solidFill>
              <a:srgbClr val="B6124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FFFFFF"/>
                </a:solidFill>
                <a:latin typeface="Roboto"/>
                <a:ea typeface="Roboto"/>
                <a:cs typeface="Roboto"/>
                <a:sym typeface="Roboto"/>
              </a:rPr>
              <a:t>Regex API</a:t>
            </a:r>
            <a:endParaRPr sz="1100">
              <a:solidFill>
                <a:srgbClr val="FFFFFF"/>
              </a:solidFill>
              <a:latin typeface="Roboto"/>
              <a:ea typeface="Roboto"/>
              <a:cs typeface="Roboto"/>
              <a:sym typeface="Roboto"/>
            </a:endParaRPr>
          </a:p>
        </p:txBody>
      </p:sp>
      <p:sp>
        <p:nvSpPr>
          <p:cNvPr id="447" name="Google Shape;447;p53"/>
          <p:cNvSpPr/>
          <p:nvPr/>
        </p:nvSpPr>
        <p:spPr>
          <a:xfrm>
            <a:off x="4838700" y="379363"/>
            <a:ext cx="2020500" cy="525300"/>
          </a:xfrm>
          <a:prstGeom prst="roundRect">
            <a:avLst>
              <a:gd fmla="val 16667" name="adj"/>
            </a:avLst>
          </a:prstGeom>
          <a:solidFill>
            <a:srgbClr val="FFD966"/>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Incorrect Behavior</a:t>
            </a:r>
            <a:endParaRPr sz="1100">
              <a:latin typeface="Roboto"/>
              <a:ea typeface="Roboto"/>
              <a:cs typeface="Roboto"/>
              <a:sym typeface="Roboto"/>
            </a:endParaRPr>
          </a:p>
        </p:txBody>
      </p:sp>
      <p:sp>
        <p:nvSpPr>
          <p:cNvPr id="448" name="Google Shape;448;p53"/>
          <p:cNvSpPr/>
          <p:nvPr/>
        </p:nvSpPr>
        <p:spPr>
          <a:xfrm>
            <a:off x="4838700" y="970293"/>
            <a:ext cx="2020500" cy="525300"/>
          </a:xfrm>
          <a:prstGeom prst="roundRect">
            <a:avLst>
              <a:gd fmla="val 16667" name="adj"/>
            </a:avLst>
          </a:prstGeom>
          <a:solidFill>
            <a:srgbClr val="FFD966"/>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Compile Error</a:t>
            </a:r>
            <a:endParaRPr sz="1100">
              <a:latin typeface="Roboto"/>
              <a:ea typeface="Roboto"/>
              <a:cs typeface="Roboto"/>
              <a:sym typeface="Roboto"/>
            </a:endParaRPr>
          </a:p>
        </p:txBody>
      </p:sp>
      <p:sp>
        <p:nvSpPr>
          <p:cNvPr id="449" name="Google Shape;449;p53"/>
          <p:cNvSpPr/>
          <p:nvPr/>
        </p:nvSpPr>
        <p:spPr>
          <a:xfrm>
            <a:off x="4838700" y="2152154"/>
            <a:ext cx="2020500" cy="525300"/>
          </a:xfrm>
          <a:prstGeom prst="roundRect">
            <a:avLst>
              <a:gd fmla="val 16667" name="adj"/>
            </a:avLst>
          </a:prstGeom>
          <a:solidFill>
            <a:srgbClr val="EA9999"/>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Incorrect Computation</a:t>
            </a:r>
            <a:endParaRPr sz="1100">
              <a:latin typeface="Roboto"/>
              <a:ea typeface="Roboto"/>
              <a:cs typeface="Roboto"/>
              <a:sym typeface="Roboto"/>
            </a:endParaRPr>
          </a:p>
        </p:txBody>
      </p:sp>
      <p:sp>
        <p:nvSpPr>
          <p:cNvPr id="450" name="Google Shape;450;p53"/>
          <p:cNvSpPr/>
          <p:nvPr/>
        </p:nvSpPr>
        <p:spPr>
          <a:xfrm>
            <a:off x="4838700" y="2743084"/>
            <a:ext cx="2020500" cy="525300"/>
          </a:xfrm>
          <a:prstGeom prst="roundRect">
            <a:avLst>
              <a:gd fmla="val 16667" name="adj"/>
            </a:avLst>
          </a:prstGeom>
          <a:solidFill>
            <a:srgbClr val="EA9999"/>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Design/Code Smell</a:t>
            </a:r>
            <a:endParaRPr sz="1100">
              <a:latin typeface="Roboto"/>
              <a:ea typeface="Roboto"/>
              <a:cs typeface="Roboto"/>
              <a:sym typeface="Roboto"/>
            </a:endParaRPr>
          </a:p>
        </p:txBody>
      </p:sp>
      <p:cxnSp>
        <p:nvCxnSpPr>
          <p:cNvPr id="451" name="Google Shape;451;p53"/>
          <p:cNvCxnSpPr>
            <a:stCxn id="445" idx="3"/>
            <a:endCxn id="447" idx="1"/>
          </p:cNvCxnSpPr>
          <p:nvPr/>
        </p:nvCxnSpPr>
        <p:spPr>
          <a:xfrm flipH="1" rot="10800000">
            <a:off x="4305300" y="641949"/>
            <a:ext cx="533400" cy="8037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452" name="Google Shape;452;p53"/>
          <p:cNvCxnSpPr>
            <a:stCxn id="445" idx="3"/>
            <a:endCxn id="448" idx="1"/>
          </p:cNvCxnSpPr>
          <p:nvPr/>
        </p:nvCxnSpPr>
        <p:spPr>
          <a:xfrm flipH="1" rot="10800000">
            <a:off x="4305300" y="1232949"/>
            <a:ext cx="533400" cy="2127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453" name="Google Shape;453;p53"/>
          <p:cNvCxnSpPr>
            <a:stCxn id="449" idx="1"/>
            <a:endCxn id="446" idx="3"/>
          </p:cNvCxnSpPr>
          <p:nvPr/>
        </p:nvCxnSpPr>
        <p:spPr>
          <a:xfrm flipH="1">
            <a:off x="4305300" y="2414804"/>
            <a:ext cx="533400" cy="3282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454" name="Google Shape;454;p53"/>
          <p:cNvCxnSpPr>
            <a:stCxn id="450" idx="1"/>
            <a:endCxn id="446" idx="3"/>
          </p:cNvCxnSpPr>
          <p:nvPr/>
        </p:nvCxnSpPr>
        <p:spPr>
          <a:xfrm rot="10800000">
            <a:off x="4305300" y="2742934"/>
            <a:ext cx="533400" cy="2628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455" name="Google Shape;455;p53"/>
          <p:cNvSpPr/>
          <p:nvPr/>
        </p:nvSpPr>
        <p:spPr>
          <a:xfrm>
            <a:off x="2284800" y="3777774"/>
            <a:ext cx="2020500" cy="525300"/>
          </a:xfrm>
          <a:prstGeom prst="roundRect">
            <a:avLst>
              <a:gd fmla="val 16667" name="adj"/>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FFFFFF"/>
                </a:solidFill>
                <a:latin typeface="Roboto"/>
                <a:ea typeface="Roboto"/>
                <a:cs typeface="Roboto"/>
                <a:sym typeface="Roboto"/>
              </a:rPr>
              <a:t>Other Code</a:t>
            </a:r>
            <a:endParaRPr sz="1100">
              <a:solidFill>
                <a:srgbClr val="FFFFFF"/>
              </a:solidFill>
              <a:latin typeface="Roboto"/>
              <a:ea typeface="Roboto"/>
              <a:cs typeface="Roboto"/>
              <a:sym typeface="Roboto"/>
            </a:endParaRPr>
          </a:p>
        </p:txBody>
      </p:sp>
      <p:sp>
        <p:nvSpPr>
          <p:cNvPr id="456" name="Google Shape;456;p53"/>
          <p:cNvSpPr/>
          <p:nvPr/>
        </p:nvSpPr>
        <p:spPr>
          <a:xfrm>
            <a:off x="4838700" y="1561223"/>
            <a:ext cx="2020500" cy="525300"/>
          </a:xfrm>
          <a:prstGeom prst="roundRect">
            <a:avLst>
              <a:gd fmla="val 16667" name="adj"/>
            </a:avLst>
          </a:prstGeom>
          <a:solidFill>
            <a:srgbClr val="FFD966"/>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Design/Code Smell</a:t>
            </a:r>
            <a:endParaRPr sz="1100">
              <a:latin typeface="Roboto"/>
              <a:ea typeface="Roboto"/>
              <a:cs typeface="Roboto"/>
              <a:sym typeface="Roboto"/>
            </a:endParaRPr>
          </a:p>
        </p:txBody>
      </p:sp>
      <p:cxnSp>
        <p:nvCxnSpPr>
          <p:cNvPr id="457" name="Google Shape;457;p53"/>
          <p:cNvCxnSpPr>
            <a:stCxn id="445" idx="3"/>
            <a:endCxn id="456" idx="1"/>
          </p:cNvCxnSpPr>
          <p:nvPr/>
        </p:nvCxnSpPr>
        <p:spPr>
          <a:xfrm>
            <a:off x="4305300" y="1445649"/>
            <a:ext cx="533400" cy="3783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458" name="Google Shape;458;p53"/>
          <p:cNvSpPr/>
          <p:nvPr/>
        </p:nvSpPr>
        <p:spPr>
          <a:xfrm>
            <a:off x="4838700" y="3334014"/>
            <a:ext cx="2020500" cy="525300"/>
          </a:xfrm>
          <a:prstGeom prst="roundRect">
            <a:avLst>
              <a:gd fmla="val 16667" name="adj"/>
            </a:avLst>
          </a:prstGeom>
          <a:solidFill>
            <a:srgbClr val="A4C2F4"/>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New Feature</a:t>
            </a:r>
            <a:endParaRPr sz="1100">
              <a:latin typeface="Roboto"/>
              <a:ea typeface="Roboto"/>
              <a:cs typeface="Roboto"/>
              <a:sym typeface="Roboto"/>
            </a:endParaRPr>
          </a:p>
        </p:txBody>
      </p:sp>
      <p:cxnSp>
        <p:nvCxnSpPr>
          <p:cNvPr id="459" name="Google Shape;459;p53"/>
          <p:cNvCxnSpPr>
            <a:stCxn id="458" idx="1"/>
            <a:endCxn id="455" idx="3"/>
          </p:cNvCxnSpPr>
          <p:nvPr/>
        </p:nvCxnSpPr>
        <p:spPr>
          <a:xfrm flipH="1">
            <a:off x="4305300" y="3596664"/>
            <a:ext cx="533400" cy="4437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460" name="Google Shape;460;p53"/>
          <p:cNvSpPr/>
          <p:nvPr/>
        </p:nvSpPr>
        <p:spPr>
          <a:xfrm>
            <a:off x="4838700" y="3924945"/>
            <a:ext cx="2020500" cy="525300"/>
          </a:xfrm>
          <a:prstGeom prst="roundRect">
            <a:avLst>
              <a:gd fmla="val 16667" name="adj"/>
            </a:avLst>
          </a:prstGeom>
          <a:solidFill>
            <a:srgbClr val="A4C2F4"/>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Bad Smell</a:t>
            </a:r>
            <a:endParaRPr sz="1100">
              <a:latin typeface="Roboto"/>
              <a:ea typeface="Roboto"/>
              <a:cs typeface="Roboto"/>
              <a:sym typeface="Roboto"/>
            </a:endParaRPr>
          </a:p>
        </p:txBody>
      </p:sp>
      <p:cxnSp>
        <p:nvCxnSpPr>
          <p:cNvPr id="461" name="Google Shape;461;p53"/>
          <p:cNvCxnSpPr>
            <a:stCxn id="460" idx="1"/>
            <a:endCxn id="455" idx="3"/>
          </p:cNvCxnSpPr>
          <p:nvPr/>
        </p:nvCxnSpPr>
        <p:spPr>
          <a:xfrm rot="10800000">
            <a:off x="4305300" y="4040295"/>
            <a:ext cx="533400" cy="1473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462" name="Google Shape;462;p53"/>
          <p:cNvSpPr/>
          <p:nvPr/>
        </p:nvSpPr>
        <p:spPr>
          <a:xfrm>
            <a:off x="4838700" y="4515875"/>
            <a:ext cx="2020500" cy="525300"/>
          </a:xfrm>
          <a:prstGeom prst="roundRect">
            <a:avLst>
              <a:gd fmla="val 16667" name="adj"/>
            </a:avLst>
          </a:prstGeom>
          <a:solidFill>
            <a:srgbClr val="A4C2F4"/>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Other</a:t>
            </a:r>
            <a:endParaRPr sz="1100">
              <a:latin typeface="Roboto"/>
              <a:ea typeface="Roboto"/>
              <a:cs typeface="Roboto"/>
              <a:sym typeface="Roboto"/>
            </a:endParaRPr>
          </a:p>
        </p:txBody>
      </p:sp>
      <p:cxnSp>
        <p:nvCxnSpPr>
          <p:cNvPr id="463" name="Google Shape;463;p53"/>
          <p:cNvCxnSpPr>
            <a:stCxn id="462" idx="1"/>
            <a:endCxn id="455" idx="3"/>
          </p:cNvCxnSpPr>
          <p:nvPr/>
        </p:nvCxnSpPr>
        <p:spPr>
          <a:xfrm rot="10800000">
            <a:off x="4305300" y="4040525"/>
            <a:ext cx="533400" cy="738000"/>
          </a:xfrm>
          <a:prstGeom prst="bentConnector3">
            <a:avLst>
              <a:gd fmla="val 50000" name="adj1"/>
            </a:avLst>
          </a:prstGeom>
          <a:noFill/>
          <a:ln cap="flat" cmpd="sng" w="9525">
            <a:solidFill>
              <a:srgbClr val="C2C2C2"/>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0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54"/>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t>Why This Paper</a:t>
            </a:r>
            <a:endParaRPr/>
          </a:p>
        </p:txBody>
      </p:sp>
      <p:sp>
        <p:nvSpPr>
          <p:cNvPr id="469" name="Google Shape;469;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470" name="Google Shape;470;p54"/>
          <p:cNvSpPr txBox="1"/>
          <p:nvPr/>
        </p:nvSpPr>
        <p:spPr>
          <a:xfrm>
            <a:off x="514350" y="1346225"/>
            <a:ext cx="7943100" cy="1811100"/>
          </a:xfrm>
          <a:prstGeom prst="rect">
            <a:avLst/>
          </a:prstGeom>
          <a:solidFill>
            <a:srgbClr val="D9D9D9"/>
          </a:solid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rPr>
              <a:t>Some people, when confronted with a problem, think “I know, I’ll use regular expressions.” Now they have two problems.</a:t>
            </a:r>
            <a:endParaRPr sz="2400">
              <a:solidFill>
                <a:schemeClr val="dk1"/>
              </a:solidFill>
            </a:endParaRPr>
          </a:p>
          <a:p>
            <a:pPr indent="0" lvl="0" marL="0" rtl="0" algn="l">
              <a:spcBef>
                <a:spcPts val="0"/>
              </a:spcBef>
              <a:spcAft>
                <a:spcPts val="0"/>
              </a:spcAft>
              <a:buNone/>
            </a:pPr>
            <a:r>
              <a:rPr lang="en-US" sz="2400">
                <a:solidFill>
                  <a:schemeClr val="dk1"/>
                </a:solidFill>
              </a:rPr>
              <a:t>                                                               -Jamie Zawinski </a:t>
            </a:r>
            <a:endParaRPr/>
          </a:p>
        </p:txBody>
      </p:sp>
      <p:sp>
        <p:nvSpPr>
          <p:cNvPr id="471" name="Google Shape;471;p54"/>
          <p:cNvSpPr txBox="1"/>
          <p:nvPr>
            <p:ph idx="1" type="body"/>
          </p:nvPr>
        </p:nvSpPr>
        <p:spPr>
          <a:xfrm>
            <a:off x="514350" y="3361050"/>
            <a:ext cx="5993100" cy="10506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rgbClr val="4A86E8"/>
              </a:buClr>
              <a:buSzPts val="2300"/>
              <a:buChar char="•"/>
            </a:pPr>
            <a:r>
              <a:rPr lang="en-US" sz="2300">
                <a:solidFill>
                  <a:srgbClr val="4A86E8"/>
                </a:solidFill>
              </a:rPr>
              <a:t>Pros:  concise, less code, and flexible</a:t>
            </a:r>
            <a:endParaRPr sz="2300">
              <a:solidFill>
                <a:srgbClr val="4A86E8"/>
              </a:solidFill>
            </a:endParaRPr>
          </a:p>
          <a:p>
            <a:pPr indent="-381000" lvl="0" marL="457200" rtl="0" algn="l">
              <a:spcBef>
                <a:spcPts val="0"/>
              </a:spcBef>
              <a:spcAft>
                <a:spcPts val="0"/>
              </a:spcAft>
              <a:buClr>
                <a:srgbClr val="4A86E8"/>
              </a:buClr>
              <a:buSzPts val="2400"/>
              <a:buChar char="•"/>
            </a:pPr>
            <a:r>
              <a:rPr lang="en-US">
                <a:solidFill>
                  <a:srgbClr val="4A86E8"/>
                </a:solidFill>
              </a:rPr>
              <a:t>Cons: hard to read, write, and test</a:t>
            </a:r>
            <a:endParaRPr>
              <a:solidFill>
                <a:srgbClr val="4A86E8"/>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2300"/>
          </a:p>
        </p:txBody>
      </p:sp>
      <p:pic>
        <p:nvPicPr>
          <p:cNvPr id="472" name="Google Shape;472;p54"/>
          <p:cNvPicPr preferRelativeResize="0"/>
          <p:nvPr/>
        </p:nvPicPr>
        <p:blipFill>
          <a:blip r:embed="rId3">
            <a:alphaModFix/>
          </a:blip>
          <a:stretch>
            <a:fillRect/>
          </a:stretch>
        </p:blipFill>
        <p:spPr>
          <a:xfrm>
            <a:off x="1654613" y="3687250"/>
            <a:ext cx="4048125" cy="3409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
                                        <p:tgtEl>
                                          <p:spTgt spid="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8"/>
          <p:cNvSpPr txBox="1"/>
          <p:nvPr>
            <p:ph type="title"/>
          </p:nvPr>
        </p:nvSpPr>
        <p:spPr>
          <a:xfrm>
            <a:off x="457200" y="675085"/>
            <a:ext cx="8229600" cy="801300"/>
          </a:xfrm>
          <a:prstGeom prst="rect">
            <a:avLst/>
          </a:prstGeom>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en-US">
                <a:solidFill>
                  <a:srgbClr val="DA0002"/>
                </a:solidFill>
              </a:rPr>
              <a:t>Contributions</a:t>
            </a:r>
            <a:endParaRPr sz="3900"/>
          </a:p>
        </p:txBody>
      </p:sp>
      <p:sp>
        <p:nvSpPr>
          <p:cNvPr id="184" name="Google Shape;184;p28"/>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85" name="Google Shape;185;p28"/>
          <p:cNvSpPr txBox="1"/>
          <p:nvPr>
            <p:ph idx="1" type="body"/>
          </p:nvPr>
        </p:nvSpPr>
        <p:spPr>
          <a:xfrm>
            <a:off x="585050" y="1476375"/>
            <a:ext cx="7288500" cy="1440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US"/>
              <a:t>Identify </a:t>
            </a:r>
            <a:r>
              <a:rPr b="1" lang="en-US"/>
              <a:t>root causes</a:t>
            </a:r>
            <a:r>
              <a:rPr lang="en-US"/>
              <a:t> and manifestations of bugs.</a:t>
            </a:r>
            <a:endParaRPr/>
          </a:p>
          <a:p>
            <a:pPr indent="0" lvl="0" marL="457200" rtl="0" algn="l">
              <a:spcBef>
                <a:spcPts val="0"/>
              </a:spcBef>
              <a:spcAft>
                <a:spcPts val="0"/>
              </a:spcAft>
              <a:buNone/>
            </a:pPr>
            <a:r>
              <a:rPr lang="en-US"/>
              <a:t> </a:t>
            </a:r>
            <a:endParaRPr/>
          </a:p>
          <a:p>
            <a:pPr indent="-381000" lvl="0" marL="457200" rtl="0" algn="l">
              <a:spcBef>
                <a:spcPts val="0"/>
              </a:spcBef>
              <a:spcAft>
                <a:spcPts val="0"/>
              </a:spcAft>
              <a:buSzPts val="2400"/>
              <a:buChar char="•"/>
            </a:pPr>
            <a:r>
              <a:rPr lang="en-US"/>
              <a:t>Describe </a:t>
            </a:r>
            <a:r>
              <a:rPr b="1" lang="en-US"/>
              <a:t>approaches to fix</a:t>
            </a:r>
            <a:r>
              <a:rPr lang="en-US"/>
              <a:t> the bugs.</a:t>
            </a:r>
            <a:endParaRPr/>
          </a:p>
        </p:txBody>
      </p:sp>
      <p:sp>
        <p:nvSpPr>
          <p:cNvPr id="186" name="Google Shape;186;p28"/>
          <p:cNvSpPr/>
          <p:nvPr/>
        </p:nvSpPr>
        <p:spPr>
          <a:xfrm>
            <a:off x="3921650" y="2903700"/>
            <a:ext cx="615300" cy="5865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8"/>
          <p:cNvSpPr txBox="1"/>
          <p:nvPr/>
        </p:nvSpPr>
        <p:spPr>
          <a:xfrm>
            <a:off x="865375" y="3705350"/>
            <a:ext cx="7154700" cy="658200"/>
          </a:xfrm>
          <a:prstGeom prst="rect">
            <a:avLst/>
          </a:prstGeom>
          <a:solidFill>
            <a:srgbClr val="DA0002">
              <a:alpha val="36870"/>
            </a:srgbClr>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b="1" lang="en-US" sz="2400">
                <a:solidFill>
                  <a:schemeClr val="dk1"/>
                </a:solidFill>
              </a:rPr>
              <a:t>A taxonomy of regex-related bugs and fixes.</a:t>
            </a:r>
            <a:endParaRPr b="1"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
                                        <p:tgtEl>
                                          <p:spTgt spid="186"/>
                                        </p:tgtEl>
                                      </p:cBhvr>
                                    </p:animEffec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55"/>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t>Why This Paper</a:t>
            </a:r>
            <a:endParaRPr/>
          </a:p>
        </p:txBody>
      </p:sp>
      <p:sp>
        <p:nvSpPr>
          <p:cNvPr id="478" name="Google Shape;478;p55"/>
          <p:cNvSpPr txBox="1"/>
          <p:nvPr>
            <p:ph idx="1" type="body"/>
          </p:nvPr>
        </p:nvSpPr>
        <p:spPr>
          <a:xfrm>
            <a:off x="457200" y="1200151"/>
            <a:ext cx="8229600" cy="37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480" name="Google Shape;480;p55"/>
          <p:cNvPicPr preferRelativeResize="0"/>
          <p:nvPr/>
        </p:nvPicPr>
        <p:blipFill>
          <a:blip r:embed="rId3">
            <a:alphaModFix/>
          </a:blip>
          <a:stretch>
            <a:fillRect/>
          </a:stretch>
        </p:blipFill>
        <p:spPr>
          <a:xfrm>
            <a:off x="499025" y="1200150"/>
            <a:ext cx="2888176" cy="3607000"/>
          </a:xfrm>
          <a:prstGeom prst="rect">
            <a:avLst/>
          </a:prstGeom>
          <a:noFill/>
          <a:ln>
            <a:noFill/>
          </a:ln>
        </p:spPr>
      </p:pic>
      <p:sp>
        <p:nvSpPr>
          <p:cNvPr id="481" name="Google Shape;481;p55"/>
          <p:cNvSpPr txBox="1"/>
          <p:nvPr>
            <p:ph idx="1" type="body"/>
          </p:nvPr>
        </p:nvSpPr>
        <p:spPr>
          <a:xfrm>
            <a:off x="4456500" y="1332125"/>
            <a:ext cx="4230300" cy="2776500"/>
          </a:xfrm>
          <a:prstGeom prst="rect">
            <a:avLst/>
          </a:prstGeom>
          <a:solidFill>
            <a:srgbClr val="FFFFFF"/>
          </a:solidFill>
          <a:ln cap="flat" cmpd="sng" w="38100">
            <a:solidFill>
              <a:srgbClr val="4A86E8"/>
            </a:solidFill>
            <a:prstDash val="dash"/>
            <a:round/>
            <a:headEnd len="sm" w="sm" type="none"/>
            <a:tailEnd len="sm" w="sm" type="none"/>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4A86E8"/>
              </a:buClr>
              <a:buSzPts val="2100"/>
              <a:buAutoNum type="arabicPeriod"/>
            </a:pPr>
            <a:r>
              <a:rPr lang="en-US" sz="2100">
                <a:solidFill>
                  <a:srgbClr val="4A86E8"/>
                </a:solidFill>
              </a:rPr>
              <a:t>Comprehension </a:t>
            </a:r>
            <a:endParaRPr sz="2100">
              <a:solidFill>
                <a:srgbClr val="4A86E8"/>
              </a:solidFill>
            </a:endParaRPr>
          </a:p>
          <a:p>
            <a:pPr indent="-361950" lvl="0" marL="457200" rtl="0" algn="l">
              <a:lnSpc>
                <a:spcPct val="115000"/>
              </a:lnSpc>
              <a:spcBef>
                <a:spcPts val="0"/>
              </a:spcBef>
              <a:spcAft>
                <a:spcPts val="0"/>
              </a:spcAft>
              <a:buClr>
                <a:srgbClr val="4A86E8"/>
              </a:buClr>
              <a:buSzPts val="2100"/>
              <a:buAutoNum type="arabicPeriod"/>
            </a:pPr>
            <a:r>
              <a:rPr lang="en-US" sz="2100">
                <a:solidFill>
                  <a:srgbClr val="4A86E8"/>
                </a:solidFill>
              </a:rPr>
              <a:t>Testing</a:t>
            </a:r>
            <a:endParaRPr sz="2100">
              <a:solidFill>
                <a:srgbClr val="4A86E8"/>
              </a:solidFill>
            </a:endParaRPr>
          </a:p>
          <a:p>
            <a:pPr indent="-361950" lvl="0" marL="457200" rtl="0" algn="l">
              <a:lnSpc>
                <a:spcPct val="115000"/>
              </a:lnSpc>
              <a:spcBef>
                <a:spcPts val="0"/>
              </a:spcBef>
              <a:spcAft>
                <a:spcPts val="0"/>
              </a:spcAft>
              <a:buClr>
                <a:srgbClr val="4A86E8"/>
              </a:buClr>
              <a:buSzPts val="2100"/>
              <a:buAutoNum type="arabicPeriod"/>
            </a:pPr>
            <a:r>
              <a:rPr lang="en-US" sz="2100">
                <a:solidFill>
                  <a:srgbClr val="4A86E8"/>
                </a:solidFill>
              </a:rPr>
              <a:t>Security vulnerability</a:t>
            </a:r>
            <a:endParaRPr sz="2100">
              <a:solidFill>
                <a:srgbClr val="4A86E8"/>
              </a:solidFill>
            </a:endParaRPr>
          </a:p>
          <a:p>
            <a:pPr indent="-361950" lvl="0" marL="457200" rtl="0" algn="l">
              <a:lnSpc>
                <a:spcPct val="115000"/>
              </a:lnSpc>
              <a:spcBef>
                <a:spcPts val="0"/>
              </a:spcBef>
              <a:spcAft>
                <a:spcPts val="0"/>
              </a:spcAft>
              <a:buClr>
                <a:srgbClr val="4A86E8"/>
              </a:buClr>
              <a:buSzPts val="2100"/>
              <a:buAutoNum type="arabicPeriod"/>
            </a:pPr>
            <a:r>
              <a:rPr lang="en-US" sz="2100">
                <a:solidFill>
                  <a:srgbClr val="4A86E8"/>
                </a:solidFill>
              </a:rPr>
              <a:t>Generalization among languages</a:t>
            </a:r>
            <a:endParaRPr sz="2100">
              <a:solidFill>
                <a:srgbClr val="4A86E8"/>
              </a:solidFill>
            </a:endParaRPr>
          </a:p>
          <a:p>
            <a:pPr indent="-361950" lvl="0" marL="457200" rtl="0" algn="l">
              <a:lnSpc>
                <a:spcPct val="115000"/>
              </a:lnSpc>
              <a:spcBef>
                <a:spcPts val="0"/>
              </a:spcBef>
              <a:spcAft>
                <a:spcPts val="0"/>
              </a:spcAft>
              <a:buClr>
                <a:srgbClr val="4A86E8"/>
              </a:buClr>
              <a:buSzPts val="2100"/>
              <a:buAutoNum type="arabicPeriod"/>
            </a:pPr>
            <a:r>
              <a:rPr lang="en-US" sz="2100">
                <a:solidFill>
                  <a:srgbClr val="4A86E8"/>
                </a:solidFill>
              </a:rPr>
              <a:t>Performance</a:t>
            </a:r>
            <a:endParaRPr sz="2100">
              <a:solidFill>
                <a:srgbClr val="4A86E8"/>
              </a:solidFill>
            </a:endParaRPr>
          </a:p>
          <a:p>
            <a:pPr indent="-361950" lvl="0" marL="457200" rtl="0" algn="l">
              <a:lnSpc>
                <a:spcPct val="115000"/>
              </a:lnSpc>
              <a:spcBef>
                <a:spcPts val="0"/>
              </a:spcBef>
              <a:spcAft>
                <a:spcPts val="0"/>
              </a:spcAft>
              <a:buClr>
                <a:srgbClr val="4A86E8"/>
              </a:buClr>
              <a:buSzPts val="2100"/>
              <a:buAutoNum type="arabicPeriod"/>
            </a:pPr>
            <a:r>
              <a:rPr lang="en-US" sz="2100">
                <a:solidFill>
                  <a:srgbClr val="4A86E8"/>
                </a:solidFill>
              </a:rPr>
              <a:t>Regex vs its alternatives</a:t>
            </a:r>
            <a:endParaRPr sz="2100">
              <a:solidFill>
                <a:srgbClr val="4A86E8"/>
              </a:solidFill>
            </a:endParaRPr>
          </a:p>
          <a:p>
            <a:pPr indent="0" lvl="0" marL="0" rtl="0" algn="l">
              <a:lnSpc>
                <a:spcPct val="115000"/>
              </a:lnSpc>
              <a:spcBef>
                <a:spcPts val="0"/>
              </a:spcBef>
              <a:spcAft>
                <a:spcPts val="0"/>
              </a:spcAft>
              <a:buNone/>
            </a:pPr>
            <a:r>
              <a:rPr lang="en-US" sz="2100">
                <a:solidFill>
                  <a:srgbClr val="4A86E8"/>
                </a:solidFill>
              </a:rPr>
              <a:t>...</a:t>
            </a:r>
            <a:endParaRPr sz="2100">
              <a:solidFill>
                <a:srgbClr val="4A86E8"/>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pic>
        <p:nvPicPr>
          <p:cNvPr id="486" name="Google Shape;486;p56"/>
          <p:cNvPicPr preferRelativeResize="0"/>
          <p:nvPr/>
        </p:nvPicPr>
        <p:blipFill>
          <a:blip r:embed="rId3">
            <a:alphaModFix/>
          </a:blip>
          <a:stretch>
            <a:fillRect/>
          </a:stretch>
        </p:blipFill>
        <p:spPr>
          <a:xfrm>
            <a:off x="1032200" y="1261413"/>
            <a:ext cx="6686550" cy="3200400"/>
          </a:xfrm>
          <a:prstGeom prst="rect">
            <a:avLst/>
          </a:prstGeom>
          <a:noFill/>
          <a:ln>
            <a:noFill/>
          </a:ln>
        </p:spPr>
      </p:pic>
      <p:sp>
        <p:nvSpPr>
          <p:cNvPr id="487" name="Google Shape;487;p56"/>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t>Why This Paper</a:t>
            </a:r>
            <a:endParaRPr/>
          </a:p>
        </p:txBody>
      </p:sp>
      <p:sp>
        <p:nvSpPr>
          <p:cNvPr id="488" name="Google Shape;488;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grpSp>
        <p:nvGrpSpPr>
          <p:cNvPr id="489" name="Google Shape;489;p56"/>
          <p:cNvGrpSpPr/>
          <p:nvPr/>
        </p:nvGrpSpPr>
        <p:grpSpPr>
          <a:xfrm>
            <a:off x="5708025" y="1298587"/>
            <a:ext cx="3488100" cy="3500763"/>
            <a:chOff x="5770725" y="1200150"/>
            <a:chExt cx="3488100" cy="3500763"/>
          </a:xfrm>
        </p:grpSpPr>
        <p:pic>
          <p:nvPicPr>
            <p:cNvPr id="490" name="Google Shape;490;p56"/>
            <p:cNvPicPr preferRelativeResize="0"/>
            <p:nvPr/>
          </p:nvPicPr>
          <p:blipFill>
            <a:blip r:embed="rId4">
              <a:alphaModFix/>
            </a:blip>
            <a:stretch>
              <a:fillRect/>
            </a:stretch>
          </p:blipFill>
          <p:spPr>
            <a:xfrm>
              <a:off x="6157100" y="1200150"/>
              <a:ext cx="2850772" cy="3200400"/>
            </a:xfrm>
            <a:prstGeom prst="rect">
              <a:avLst/>
            </a:prstGeom>
            <a:noFill/>
            <a:ln>
              <a:noFill/>
            </a:ln>
          </p:spPr>
        </p:pic>
        <p:sp>
          <p:nvSpPr>
            <p:cNvPr id="491" name="Google Shape;491;p56"/>
            <p:cNvSpPr txBox="1"/>
            <p:nvPr/>
          </p:nvSpPr>
          <p:spPr>
            <a:xfrm>
              <a:off x="5770725" y="3895113"/>
              <a:ext cx="3488100" cy="8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0000FF"/>
                  </a:solidFill>
                </a:rPr>
                <a:t>Study them all together</a:t>
              </a:r>
              <a:endParaRPr sz="2400">
                <a:solidFill>
                  <a:srgbClr val="0000FF"/>
                </a:solidFill>
              </a:endParaRPr>
            </a:p>
          </p:txBody>
        </p:sp>
      </p:grpSp>
      <p:sp>
        <p:nvSpPr>
          <p:cNvPr id="492" name="Google Shape;492;p56"/>
          <p:cNvSpPr txBox="1"/>
          <p:nvPr>
            <p:ph idx="1" type="body"/>
          </p:nvPr>
        </p:nvSpPr>
        <p:spPr>
          <a:xfrm>
            <a:off x="228600" y="1298575"/>
            <a:ext cx="3200400" cy="3163200"/>
          </a:xfrm>
          <a:prstGeom prst="rect">
            <a:avLst/>
          </a:prstGeom>
          <a:solidFill>
            <a:srgbClr val="F3F3F3"/>
          </a:solidFill>
          <a:ln cap="flat" cmpd="sng" w="38100">
            <a:solidFill>
              <a:srgbClr val="4A86E8"/>
            </a:solidFill>
            <a:prstDash val="dash"/>
            <a:round/>
            <a:headEnd len="sm" w="sm" type="none"/>
            <a:tailEnd len="sm" w="sm" type="none"/>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AutoNum type="arabicPeriod"/>
            </a:pPr>
            <a:r>
              <a:rPr lang="en-US" sz="1800">
                <a:solidFill>
                  <a:srgbClr val="000000"/>
                </a:solidFill>
              </a:rPr>
              <a:t>How often they </a:t>
            </a:r>
            <a:r>
              <a:rPr lang="en-US" sz="1800">
                <a:solidFill>
                  <a:srgbClr val="000000"/>
                </a:solidFill>
              </a:rPr>
              <a:t>appear</a:t>
            </a:r>
            <a:r>
              <a:rPr lang="en-US" sz="1800">
                <a:solidFill>
                  <a:srgbClr val="000000"/>
                </a:solidFill>
              </a:rPr>
              <a:t>?</a:t>
            </a:r>
            <a:endParaRPr sz="1800">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US" sz="1800">
                <a:solidFill>
                  <a:srgbClr val="000000"/>
                </a:solidFill>
              </a:rPr>
              <a:t>Which problem is more important?</a:t>
            </a:r>
            <a:endParaRPr sz="1800">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US" sz="1800">
                <a:solidFill>
                  <a:srgbClr val="000000"/>
                </a:solidFill>
              </a:rPr>
              <a:t>What problem is not studied yet?</a:t>
            </a:r>
            <a:endParaRPr sz="1800">
              <a:solidFill>
                <a:srgbClr val="000000"/>
              </a:solidFill>
            </a:endParaRPr>
          </a:p>
          <a:p>
            <a:pPr indent="-342900" lvl="0" marL="457200" rtl="0" algn="l">
              <a:lnSpc>
                <a:spcPct val="150000"/>
              </a:lnSpc>
              <a:spcBef>
                <a:spcPts val="0"/>
              </a:spcBef>
              <a:spcAft>
                <a:spcPts val="0"/>
              </a:spcAft>
              <a:buClr>
                <a:srgbClr val="000000"/>
              </a:buClr>
              <a:buSzPts val="1800"/>
              <a:buAutoNum type="arabicPeriod"/>
            </a:pPr>
            <a:r>
              <a:rPr lang="en-US" sz="1800">
                <a:solidFill>
                  <a:srgbClr val="000000"/>
                </a:solidFill>
              </a:rPr>
              <a:t>How to fix them?</a:t>
            </a:r>
            <a:endParaRPr sz="1800">
              <a:solidFill>
                <a:srgbClr val="000000"/>
              </a:solidFill>
            </a:endParaRPr>
          </a:p>
          <a:p>
            <a:pPr indent="0" lvl="0" marL="0" rtl="0" algn="l">
              <a:lnSpc>
                <a:spcPct val="150000"/>
              </a:lnSpc>
              <a:spcBef>
                <a:spcPts val="0"/>
              </a:spcBef>
              <a:spcAft>
                <a:spcPts val="0"/>
              </a:spcAft>
              <a:buNone/>
            </a:pPr>
            <a:r>
              <a:rPr lang="en-US" sz="1800">
                <a:solidFill>
                  <a:srgbClr val="000000"/>
                </a:solidFill>
              </a:rPr>
              <a:t>...</a:t>
            </a:r>
            <a:endParaRPr sz="18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
                                        <p:tgtEl>
                                          <p:spTgt spid="4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57"/>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Methodology</a:t>
            </a:r>
            <a:endParaRPr/>
          </a:p>
        </p:txBody>
      </p:sp>
      <p:sp>
        <p:nvSpPr>
          <p:cNvPr id="498" name="Google Shape;498;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US" sz="1200">
                <a:solidFill>
                  <a:srgbClr val="FFFFFF"/>
                </a:solidFill>
              </a:rPr>
              <a:t>‹#›</a:t>
            </a:fld>
            <a:r>
              <a:rPr b="1" lang="en-US" sz="1200">
                <a:solidFill>
                  <a:srgbClr val="FFFFFF"/>
                </a:solidFill>
              </a:rPr>
              <a:t>/27</a:t>
            </a:r>
            <a:endParaRPr b="1" sz="1200">
              <a:solidFill>
                <a:srgbClr val="FFFFFF"/>
              </a:solidFill>
            </a:endParaRPr>
          </a:p>
        </p:txBody>
      </p:sp>
      <p:sp>
        <p:nvSpPr>
          <p:cNvPr id="499" name="Google Shape;499;p57"/>
          <p:cNvSpPr txBox="1"/>
          <p:nvPr>
            <p:ph idx="1" type="body"/>
          </p:nvPr>
        </p:nvSpPr>
        <p:spPr>
          <a:xfrm>
            <a:off x="457200" y="1314450"/>
            <a:ext cx="8554800" cy="3224400"/>
          </a:xfrm>
          <a:prstGeom prst="rect">
            <a:avLst/>
          </a:prstGeom>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US"/>
              <a:t>664 merged GitHub PRs from four communities: </a:t>
            </a:r>
            <a:r>
              <a:rPr i="1" lang="en-US"/>
              <a:t>Apache, Mozilla, Google, and Facebook</a:t>
            </a:r>
            <a:endParaRPr i="1"/>
          </a:p>
          <a:p>
            <a:pPr indent="0" lvl="0" marL="457200" rtl="0" algn="l">
              <a:lnSpc>
                <a:spcPct val="100000"/>
              </a:lnSpc>
              <a:spcBef>
                <a:spcPts val="0"/>
              </a:spcBef>
              <a:spcAft>
                <a:spcPts val="0"/>
              </a:spcAft>
              <a:buNone/>
            </a:pPr>
            <a:r>
              <a:t/>
            </a:r>
            <a:endParaRPr sz="1800"/>
          </a:p>
          <a:p>
            <a:pPr indent="-381000" lvl="0" marL="457200" rtl="0" algn="l">
              <a:lnSpc>
                <a:spcPct val="100000"/>
              </a:lnSpc>
              <a:spcBef>
                <a:spcPts val="0"/>
              </a:spcBef>
              <a:spcAft>
                <a:spcPts val="0"/>
              </a:spcAft>
              <a:buSzPts val="2400"/>
              <a:buChar char="●"/>
            </a:pPr>
            <a:r>
              <a:rPr lang="en-US"/>
              <a:t>350 (52.7%) PRs are identified as </a:t>
            </a:r>
            <a:r>
              <a:rPr lang="en-US">
                <a:solidFill>
                  <a:srgbClr val="0000FF"/>
                </a:solidFill>
              </a:rPr>
              <a:t>regex-related</a:t>
            </a:r>
            <a:r>
              <a:rPr lang="en-US"/>
              <a:t>: </a:t>
            </a:r>
            <a:r>
              <a:rPr lang="en-US" sz="1800">
                <a:solidFill>
                  <a:srgbClr val="4A86E8"/>
                </a:solidFill>
              </a:rPr>
              <a:t>changes (add, remove, edit/modify) to a regex or a regex API method</a:t>
            </a:r>
            <a:endParaRPr sz="1800">
              <a:solidFill>
                <a:srgbClr val="4A86E8"/>
              </a:solidFill>
            </a:endParaRPr>
          </a:p>
          <a:p>
            <a:pPr indent="0" lvl="0" marL="457200" rtl="0" algn="l">
              <a:lnSpc>
                <a:spcPct val="100000"/>
              </a:lnSpc>
              <a:spcBef>
                <a:spcPts val="0"/>
              </a:spcBef>
              <a:spcAft>
                <a:spcPts val="0"/>
              </a:spcAft>
              <a:buNone/>
            </a:pPr>
            <a:r>
              <a:t/>
            </a:r>
            <a:endParaRPr sz="1800">
              <a:solidFill>
                <a:srgbClr val="4A86E8"/>
              </a:solidFill>
            </a:endParaRPr>
          </a:p>
          <a:p>
            <a:pPr indent="-381000" lvl="0" marL="457200" rtl="0" algn="l">
              <a:lnSpc>
                <a:spcPct val="100000"/>
              </a:lnSpc>
              <a:spcBef>
                <a:spcPts val="0"/>
              </a:spcBef>
              <a:spcAft>
                <a:spcPts val="0"/>
              </a:spcAft>
              <a:buClr>
                <a:srgbClr val="000000"/>
              </a:buClr>
              <a:buSzPts val="2400"/>
              <a:buChar char="●"/>
            </a:pPr>
            <a:r>
              <a:rPr lang="en-US">
                <a:solidFill>
                  <a:srgbClr val="000000"/>
                </a:solidFill>
              </a:rPr>
              <a:t>356 </a:t>
            </a:r>
            <a:r>
              <a:rPr lang="en-US">
                <a:solidFill>
                  <a:srgbClr val="0000FF"/>
                </a:solidFill>
              </a:rPr>
              <a:t>independent </a:t>
            </a:r>
            <a:r>
              <a:rPr lang="en-US">
                <a:solidFill>
                  <a:srgbClr val="000000"/>
                </a:solidFill>
              </a:rPr>
              <a:t>regex bugs</a:t>
            </a:r>
            <a:endParaRPr>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58"/>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Research Questions</a:t>
            </a:r>
            <a:endParaRPr/>
          </a:p>
        </p:txBody>
      </p:sp>
      <p:sp>
        <p:nvSpPr>
          <p:cNvPr id="505" name="Google Shape;505;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US" sz="1200">
                <a:solidFill>
                  <a:srgbClr val="FFFFFF"/>
                </a:solidFill>
              </a:rPr>
              <a:t>‹#›</a:t>
            </a:fld>
            <a:r>
              <a:rPr b="1" lang="en-US" sz="1200">
                <a:solidFill>
                  <a:srgbClr val="FFFFFF"/>
                </a:solidFill>
              </a:rPr>
              <a:t>/27</a:t>
            </a:r>
            <a:endParaRPr b="1" sz="1200">
              <a:solidFill>
                <a:srgbClr val="FFFFFF"/>
              </a:solidFill>
            </a:endParaRPr>
          </a:p>
        </p:txBody>
      </p:sp>
      <p:sp>
        <p:nvSpPr>
          <p:cNvPr id="506" name="Google Shape;506;p58"/>
          <p:cNvSpPr txBox="1"/>
          <p:nvPr>
            <p:ph idx="1" type="body"/>
          </p:nvPr>
        </p:nvSpPr>
        <p:spPr>
          <a:xfrm>
            <a:off x="457200" y="1314450"/>
            <a:ext cx="8554800" cy="3224400"/>
          </a:xfrm>
          <a:prstGeom prst="rect">
            <a:avLst/>
          </a:prstGeom>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Clr>
                <a:srgbClr val="4A86E8"/>
              </a:buClr>
              <a:buSzPts val="2400"/>
              <a:buChar char="❖"/>
            </a:pPr>
            <a:r>
              <a:rPr lang="en-US">
                <a:solidFill>
                  <a:srgbClr val="4A86E8"/>
                </a:solidFill>
              </a:rPr>
              <a:t>Characteristics of the problems being addressed in regex-related PRs?</a:t>
            </a:r>
            <a:endParaRPr>
              <a:solidFill>
                <a:srgbClr val="4A86E8"/>
              </a:solidFill>
            </a:endParaRPr>
          </a:p>
          <a:p>
            <a:pPr indent="-381000" lvl="1" marL="914400" rtl="0" algn="l">
              <a:lnSpc>
                <a:spcPct val="150000"/>
              </a:lnSpc>
              <a:spcBef>
                <a:spcPts val="0"/>
              </a:spcBef>
              <a:spcAft>
                <a:spcPts val="0"/>
              </a:spcAft>
              <a:buClr>
                <a:srgbClr val="4A86E8"/>
              </a:buClr>
              <a:buSzPts val="2400"/>
              <a:buChar char="➢"/>
            </a:pPr>
            <a:r>
              <a:rPr lang="en-US">
                <a:solidFill>
                  <a:srgbClr val="4A86E8"/>
                </a:solidFill>
              </a:rPr>
              <a:t>root cause of the regex bugs</a:t>
            </a:r>
            <a:endParaRPr>
              <a:solidFill>
                <a:srgbClr val="4A86E8"/>
              </a:solidFill>
            </a:endParaRPr>
          </a:p>
          <a:p>
            <a:pPr indent="-381000" lvl="1" marL="914400" rtl="0" algn="l">
              <a:lnSpc>
                <a:spcPct val="150000"/>
              </a:lnSpc>
              <a:spcBef>
                <a:spcPts val="0"/>
              </a:spcBef>
              <a:spcAft>
                <a:spcPts val="0"/>
              </a:spcAft>
              <a:buClr>
                <a:srgbClr val="4A86E8"/>
              </a:buClr>
              <a:buSzPts val="2400"/>
              <a:buChar char="➢"/>
            </a:pPr>
            <a:r>
              <a:rPr lang="en-US">
                <a:solidFill>
                  <a:srgbClr val="4A86E8"/>
                </a:solidFill>
              </a:rPr>
              <a:t>manifestation of the regex bugs</a:t>
            </a:r>
            <a:endParaRPr>
              <a:solidFill>
                <a:srgbClr val="4A86E8"/>
              </a:solidFill>
            </a:endParaRPr>
          </a:p>
          <a:p>
            <a:pPr indent="-381000" lvl="0" marL="457200" rtl="0" algn="l">
              <a:lnSpc>
                <a:spcPct val="150000"/>
              </a:lnSpc>
              <a:spcBef>
                <a:spcPts val="0"/>
              </a:spcBef>
              <a:spcAft>
                <a:spcPts val="0"/>
              </a:spcAft>
              <a:buClr>
                <a:srgbClr val="999999"/>
              </a:buClr>
              <a:buSzPts val="2400"/>
              <a:buChar char="❖"/>
            </a:pPr>
            <a:r>
              <a:rPr lang="en-US">
                <a:solidFill>
                  <a:srgbClr val="999999"/>
                </a:solidFill>
              </a:rPr>
              <a:t>C</a:t>
            </a:r>
            <a:r>
              <a:rPr lang="en-US">
                <a:solidFill>
                  <a:srgbClr val="999999"/>
                </a:solidFill>
              </a:rPr>
              <a:t>haracteristics of the fixes applied to regex-related PRs?</a:t>
            </a:r>
            <a:endParaRPr>
              <a:solidFill>
                <a:srgbClr val="99999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59"/>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RQ1: Regex Bug Characteristics</a:t>
            </a:r>
            <a:endParaRPr/>
          </a:p>
        </p:txBody>
      </p:sp>
      <p:sp>
        <p:nvSpPr>
          <p:cNvPr id="512" name="Google Shape;512;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513" name="Google Shape;513;p59"/>
          <p:cNvGraphicFramePr/>
          <p:nvPr/>
        </p:nvGraphicFramePr>
        <p:xfrm>
          <a:off x="547850" y="1191850"/>
          <a:ext cx="3000000" cy="3000000"/>
        </p:xfrm>
        <a:graphic>
          <a:graphicData uri="http://schemas.openxmlformats.org/drawingml/2006/table">
            <a:tbl>
              <a:tblPr>
                <a:noFill/>
                <a:tableStyleId>{E1CE79F7-9CD4-41A0-8830-1914706E9E23}</a:tableStyleId>
              </a:tblPr>
              <a:tblGrid>
                <a:gridCol w="1143625"/>
                <a:gridCol w="2456275"/>
                <a:gridCol w="2341600"/>
                <a:gridCol w="2197450"/>
              </a:tblGrid>
              <a:tr h="560225">
                <a:tc>
                  <a:txBody>
                    <a:bodyPr/>
                    <a:lstStyle/>
                    <a:p>
                      <a:pPr indent="0" lvl="0" marL="0" rtl="0" algn="ctr">
                        <a:spcBef>
                          <a:spcPts val="0"/>
                        </a:spcBef>
                        <a:spcAft>
                          <a:spcPts val="0"/>
                        </a:spcAft>
                        <a:buNone/>
                      </a:pPr>
                      <a:r>
                        <a:rPr b="1" lang="en-US"/>
                        <a:t>Root Cause</a:t>
                      </a:r>
                      <a:endParaRPr b="1"/>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US"/>
                        <a:t>Manifestation</a:t>
                      </a:r>
                      <a:endParaRPr b="1"/>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US"/>
                        <a:t>Count (%) in Manifestation</a:t>
                      </a:r>
                      <a:endParaRPr b="1"/>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US"/>
                        <a:t>Count (%) in Root Cause</a:t>
                      </a:r>
                      <a:endParaRPr b="1"/>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FEFEF"/>
                    </a:solidFill>
                  </a:tcPr>
                </a:tc>
              </a:tr>
              <a:tr h="365200">
                <a:tc rowSpan="3">
                  <a:txBody>
                    <a:bodyPr/>
                    <a:lstStyle/>
                    <a:p>
                      <a:pPr indent="0" lvl="0" marL="0" rtl="0" algn="ctr">
                        <a:spcBef>
                          <a:spcPts val="0"/>
                        </a:spcBef>
                        <a:spcAft>
                          <a:spcPts val="0"/>
                        </a:spcAft>
                        <a:buNone/>
                      </a:pPr>
                      <a:r>
                        <a:rPr lang="en-US"/>
                        <a:t>Regex</a:t>
                      </a:r>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lang="en-US" sz="1200"/>
                        <a:t>Incorrect Behavior</a:t>
                      </a:r>
                      <a:endParaRPr sz="1200"/>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lang="en-US" sz="1200"/>
                        <a:t>165 (75.7%)</a:t>
                      </a:r>
                      <a:endParaRPr sz="1200"/>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AD1DC"/>
                    </a:solidFill>
                  </a:tcPr>
                </a:tc>
                <a:tc rowSpan="3">
                  <a:txBody>
                    <a:bodyPr/>
                    <a:lstStyle/>
                    <a:p>
                      <a:pPr indent="0" lvl="0" marL="0" rtl="0" algn="ctr">
                        <a:spcBef>
                          <a:spcPts val="0"/>
                        </a:spcBef>
                        <a:spcAft>
                          <a:spcPts val="0"/>
                        </a:spcAft>
                        <a:buNone/>
                      </a:pPr>
                      <a:r>
                        <a:rPr lang="en-US"/>
                        <a:t>218 (61.2%)</a:t>
                      </a:r>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AD1DC"/>
                    </a:solidFill>
                  </a:tcPr>
                </a:tc>
              </a:tr>
              <a:tr h="365200">
                <a:tc vMerge="1"/>
                <a:tc>
                  <a:txBody>
                    <a:bodyPr/>
                    <a:lstStyle/>
                    <a:p>
                      <a:pPr indent="0" lvl="0" marL="0" rtl="0" algn="ctr">
                        <a:spcBef>
                          <a:spcPts val="0"/>
                        </a:spcBef>
                        <a:spcAft>
                          <a:spcPts val="0"/>
                        </a:spcAft>
                        <a:buNone/>
                      </a:pPr>
                      <a:r>
                        <a:rPr lang="en-US" sz="1200"/>
                        <a:t>Compile Error</a:t>
                      </a:r>
                      <a:endParaRPr sz="1200"/>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lang="en-US" sz="1200"/>
                        <a:t>8 (3.6%)</a:t>
                      </a:r>
                      <a:endParaRPr sz="1200"/>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AD1DC"/>
                    </a:solidFill>
                  </a:tcPr>
                </a:tc>
                <a:tc vMerge="1"/>
              </a:tr>
              <a:tr h="365200">
                <a:tc vMerge="1"/>
                <a:tc>
                  <a:txBody>
                    <a:bodyPr/>
                    <a:lstStyle/>
                    <a:p>
                      <a:pPr indent="0" lvl="0" marL="0" rtl="0" algn="ctr">
                        <a:spcBef>
                          <a:spcPts val="0"/>
                        </a:spcBef>
                        <a:spcAft>
                          <a:spcPts val="0"/>
                        </a:spcAft>
                        <a:buNone/>
                      </a:pPr>
                      <a:r>
                        <a:rPr lang="en-US" sz="1200"/>
                        <a:t>Bad Smells</a:t>
                      </a:r>
                      <a:endParaRPr sz="1200"/>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lang="en-US" sz="1200"/>
                        <a:t>45 (20.6%)</a:t>
                      </a:r>
                      <a:endParaRPr sz="1200"/>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EAD1DC"/>
                    </a:solidFill>
                  </a:tcPr>
                </a:tc>
                <a:tc vMerge="1"/>
              </a:tr>
              <a:tr h="365200">
                <a:tc rowSpan="2">
                  <a:txBody>
                    <a:bodyPr/>
                    <a:lstStyle/>
                    <a:p>
                      <a:pPr indent="0" lvl="0" marL="0" rtl="0" algn="ctr">
                        <a:spcBef>
                          <a:spcPts val="0"/>
                        </a:spcBef>
                        <a:spcAft>
                          <a:spcPts val="0"/>
                        </a:spcAft>
                        <a:buNone/>
                      </a:pPr>
                      <a:r>
                        <a:rPr lang="en-US"/>
                        <a:t>Regex API</a:t>
                      </a:r>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None/>
                      </a:pPr>
                      <a:r>
                        <a:rPr lang="en-US" sz="1200"/>
                        <a:t>Incorrect Computation</a:t>
                      </a:r>
                      <a:endParaRPr sz="1200"/>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None/>
                      </a:pPr>
                      <a:r>
                        <a:rPr lang="en-US" sz="1200"/>
                        <a:t>6 (22.2%)</a:t>
                      </a:r>
                      <a:endParaRPr sz="1200"/>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0E0E3"/>
                    </a:solidFill>
                  </a:tcPr>
                </a:tc>
                <a:tc rowSpan="2">
                  <a:txBody>
                    <a:bodyPr/>
                    <a:lstStyle/>
                    <a:p>
                      <a:pPr indent="0" lvl="0" marL="0" rtl="0" algn="ctr">
                        <a:spcBef>
                          <a:spcPts val="0"/>
                        </a:spcBef>
                        <a:spcAft>
                          <a:spcPts val="0"/>
                        </a:spcAft>
                        <a:buNone/>
                      </a:pPr>
                      <a:r>
                        <a:rPr lang="en-US"/>
                        <a:t>33 (9.3%)</a:t>
                      </a:r>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0E0E3"/>
                    </a:solidFill>
                  </a:tcPr>
                </a:tc>
              </a:tr>
              <a:tr h="365200">
                <a:tc vMerge="1"/>
                <a:tc>
                  <a:txBody>
                    <a:bodyPr/>
                    <a:lstStyle/>
                    <a:p>
                      <a:pPr indent="0" lvl="0" marL="0" rtl="0" algn="ctr">
                        <a:spcBef>
                          <a:spcPts val="0"/>
                        </a:spcBef>
                        <a:spcAft>
                          <a:spcPts val="0"/>
                        </a:spcAft>
                        <a:buNone/>
                      </a:pPr>
                      <a:r>
                        <a:rPr lang="en-US" sz="1200"/>
                        <a:t>Bad Smells</a:t>
                      </a:r>
                      <a:endParaRPr sz="1200"/>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None/>
                      </a:pPr>
                      <a:r>
                        <a:rPr lang="en-US" sz="1200"/>
                        <a:t>27 (81.8%)</a:t>
                      </a:r>
                      <a:endParaRPr sz="1200"/>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0E0E3"/>
                    </a:solidFill>
                  </a:tcPr>
                </a:tc>
                <a:tc vMerge="1"/>
              </a:tr>
              <a:tr h="365200">
                <a:tc rowSpan="3">
                  <a:txBody>
                    <a:bodyPr/>
                    <a:lstStyle/>
                    <a:p>
                      <a:pPr indent="0" lvl="0" marL="0" rtl="0" algn="ctr">
                        <a:spcBef>
                          <a:spcPts val="0"/>
                        </a:spcBef>
                        <a:spcAft>
                          <a:spcPts val="0"/>
                        </a:spcAft>
                        <a:buNone/>
                      </a:pPr>
                      <a:r>
                        <a:rPr lang="en-US"/>
                        <a:t>Other Code</a:t>
                      </a:r>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US" sz="1200"/>
                        <a:t>New Feature</a:t>
                      </a:r>
                      <a:endParaRPr sz="1200"/>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US" sz="1200"/>
                        <a:t>59 (56.2%)</a:t>
                      </a:r>
                      <a:endParaRPr sz="1200"/>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2CC"/>
                    </a:solidFill>
                  </a:tcPr>
                </a:tc>
                <a:tc rowSpan="3">
                  <a:txBody>
                    <a:bodyPr/>
                    <a:lstStyle/>
                    <a:p>
                      <a:pPr indent="0" lvl="0" marL="0" rtl="0" algn="ctr">
                        <a:spcBef>
                          <a:spcPts val="0"/>
                        </a:spcBef>
                        <a:spcAft>
                          <a:spcPts val="0"/>
                        </a:spcAft>
                        <a:buNone/>
                      </a:pPr>
                      <a:r>
                        <a:rPr lang="en-US"/>
                        <a:t>105 (29.5%)</a:t>
                      </a:r>
                      <a:endParaRPr/>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2CC"/>
                    </a:solidFill>
                  </a:tcPr>
                </a:tc>
              </a:tr>
              <a:tr h="365200">
                <a:tc vMerge="1"/>
                <a:tc>
                  <a:txBody>
                    <a:bodyPr/>
                    <a:lstStyle/>
                    <a:p>
                      <a:pPr indent="0" lvl="0" marL="0" rtl="0" algn="ctr">
                        <a:spcBef>
                          <a:spcPts val="0"/>
                        </a:spcBef>
                        <a:spcAft>
                          <a:spcPts val="0"/>
                        </a:spcAft>
                        <a:buNone/>
                      </a:pPr>
                      <a:r>
                        <a:rPr lang="en-US" sz="1200">
                          <a:solidFill>
                            <a:schemeClr val="dk1"/>
                          </a:solidFill>
                        </a:rPr>
                        <a:t>Bad Smells</a:t>
                      </a:r>
                      <a:endParaRPr sz="1200"/>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US" sz="1200"/>
                        <a:t>19 (18.1%)</a:t>
                      </a:r>
                      <a:endParaRPr sz="1200"/>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2CC"/>
                    </a:solidFill>
                  </a:tcPr>
                </a:tc>
                <a:tc vMerge="1"/>
              </a:tr>
              <a:tr h="174775">
                <a:tc vMerge="1"/>
                <a:tc>
                  <a:txBody>
                    <a:bodyPr/>
                    <a:lstStyle/>
                    <a:p>
                      <a:pPr indent="0" lvl="0" marL="0" rtl="0" algn="ctr">
                        <a:spcBef>
                          <a:spcPts val="0"/>
                        </a:spcBef>
                        <a:spcAft>
                          <a:spcPts val="0"/>
                        </a:spcAft>
                        <a:buNone/>
                      </a:pPr>
                      <a:r>
                        <a:rPr lang="en-US" sz="1200"/>
                        <a:t>Other Failures</a:t>
                      </a:r>
                      <a:endParaRPr sz="1200"/>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US" sz="1200"/>
                        <a:t>27 (25.7%)</a:t>
                      </a:r>
                      <a:endParaRPr sz="1200"/>
                    </a:p>
                  </a:txBody>
                  <a:tcPr marT="91425" marB="91425" marR="91425" marL="9142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FFF2CC"/>
                    </a:solidFill>
                  </a:tcPr>
                </a:tc>
                <a:tc vMerge="1"/>
              </a:tr>
            </a:tbl>
          </a:graphicData>
        </a:graphic>
      </p:graphicFrame>
      <p:sp>
        <p:nvSpPr>
          <p:cNvPr id="514" name="Google Shape;514;p59"/>
          <p:cNvSpPr/>
          <p:nvPr/>
        </p:nvSpPr>
        <p:spPr>
          <a:xfrm>
            <a:off x="547850" y="2985700"/>
            <a:ext cx="1143600" cy="581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9"/>
          <p:cNvSpPr/>
          <p:nvPr/>
        </p:nvSpPr>
        <p:spPr>
          <a:xfrm>
            <a:off x="547850" y="3869125"/>
            <a:ext cx="1143600" cy="581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9"/>
          <p:cNvSpPr/>
          <p:nvPr/>
        </p:nvSpPr>
        <p:spPr>
          <a:xfrm>
            <a:off x="6962300" y="2072400"/>
            <a:ext cx="1143600" cy="581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9"/>
          <p:cNvSpPr/>
          <p:nvPr/>
        </p:nvSpPr>
        <p:spPr>
          <a:xfrm>
            <a:off x="3018775" y="1356325"/>
            <a:ext cx="3197100" cy="637200"/>
          </a:xfrm>
          <a:prstGeom prst="wedgeRectCallout">
            <a:avLst>
              <a:gd fmla="val -37604" name="adj1"/>
              <a:gd fmla="val 168595" name="adj2"/>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200">
                <a:solidFill>
                  <a:srgbClr val="FFFFFF"/>
                </a:solidFill>
              </a:rPr>
              <a:t>Bad </a:t>
            </a:r>
            <a:r>
              <a:rPr lang="en-US" sz="1200">
                <a:solidFill>
                  <a:srgbClr val="FFFFFF"/>
                </a:solidFill>
              </a:rPr>
              <a:t>smells are symptoms that something may be wrong in the system design or code.</a:t>
            </a:r>
            <a:endParaRPr sz="1200">
              <a:solidFill>
                <a:srgbClr val="FFFFFF"/>
              </a:solidFill>
            </a:endParaRPr>
          </a:p>
          <a:p>
            <a:pPr indent="0" lvl="0" marL="0" rtl="0" algn="l">
              <a:spcBef>
                <a:spcPts val="0"/>
              </a:spcBef>
              <a:spcAft>
                <a:spcPts val="0"/>
              </a:spcAft>
              <a:buNone/>
            </a:pPr>
            <a:r>
              <a:t/>
            </a:r>
            <a:endParaRPr/>
          </a:p>
        </p:txBody>
      </p:sp>
      <p:sp>
        <p:nvSpPr>
          <p:cNvPr id="518" name="Google Shape;518;p59"/>
          <p:cNvSpPr/>
          <p:nvPr/>
        </p:nvSpPr>
        <p:spPr>
          <a:xfrm>
            <a:off x="2491700" y="3923125"/>
            <a:ext cx="854700" cy="473400"/>
          </a:xfrm>
          <a:prstGeom prst="ellipse">
            <a:avLst/>
          </a:prstGeom>
          <a:no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9"/>
          <p:cNvSpPr/>
          <p:nvPr/>
        </p:nvSpPr>
        <p:spPr>
          <a:xfrm>
            <a:off x="2491700" y="3212400"/>
            <a:ext cx="854700" cy="473400"/>
          </a:xfrm>
          <a:prstGeom prst="ellipse">
            <a:avLst/>
          </a:prstGeom>
          <a:no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9"/>
          <p:cNvSpPr/>
          <p:nvPr/>
        </p:nvSpPr>
        <p:spPr>
          <a:xfrm>
            <a:off x="2491700" y="2501675"/>
            <a:ext cx="854700" cy="473400"/>
          </a:xfrm>
          <a:prstGeom prst="ellipse">
            <a:avLst/>
          </a:prstGeom>
          <a:no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9"/>
          <p:cNvSpPr txBox="1"/>
          <p:nvPr/>
        </p:nvSpPr>
        <p:spPr>
          <a:xfrm>
            <a:off x="2233150" y="1793800"/>
            <a:ext cx="1285800" cy="3261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9"/>
          <p:cNvSpPr txBox="1"/>
          <p:nvPr/>
        </p:nvSpPr>
        <p:spPr>
          <a:xfrm>
            <a:off x="2233150" y="2200050"/>
            <a:ext cx="1285800" cy="326100"/>
          </a:xfrm>
          <a:prstGeom prst="rect">
            <a:avLst/>
          </a:prstGeom>
          <a:noFill/>
          <a:ln cap="flat" cmpd="sng" w="28575">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
                                        <p:tgtEl>
                                          <p:spTgt spid="514"/>
                                        </p:tgtEl>
                                      </p:cBhvr>
                                    </p:animEffec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
                                        <p:tgtEl>
                                          <p:spTgt spid="515"/>
                                        </p:tgtEl>
                                      </p:cBhvr>
                                    </p:animEffec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
                                        <p:tgtEl>
                                          <p:spTgt spid="521"/>
                                        </p:tgtEl>
                                      </p:cBhvr>
                                    </p:animEffect>
                                  </p:childTnLst>
                                </p:cTn>
                              </p:par>
                              <p:par>
                                <p:cTn fill="hold" nodeType="withEffect" presetClass="exit" presetID="10" presetSubtype="0">
                                  <p:stCondLst>
                                    <p:cond delay="0"/>
                                  </p:stCondLst>
                                  <p:childTnLst>
                                    <p:animEffect filter="fade" transition="out">
                                      <p:cBhvr>
                                        <p:cTn dur="1"/>
                                        <p:tgtEl>
                                          <p:spTgt spid="514"/>
                                        </p:tgtEl>
                                      </p:cBhvr>
                                    </p:animEffect>
                                    <p:set>
                                      <p:cBhvr>
                                        <p:cTn dur="1" fill="hold">
                                          <p:stCondLst>
                                            <p:cond delay="0"/>
                                          </p:stCondLst>
                                        </p:cTn>
                                        <p:tgtEl>
                                          <p:spTgt spid="51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515"/>
                                        </p:tgtEl>
                                      </p:cBhvr>
                                    </p:animEffect>
                                    <p:set>
                                      <p:cBhvr>
                                        <p:cTn dur="1" fill="hold">
                                          <p:stCondLst>
                                            <p:cond delay="0"/>
                                          </p:stCondLst>
                                        </p:cTn>
                                        <p:tgtEl>
                                          <p:spTgt spid="51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516"/>
                                        </p:tgtEl>
                                      </p:cBhvr>
                                    </p:animEffect>
                                    <p:set>
                                      <p:cBhvr>
                                        <p:cTn dur="1" fill="hold">
                                          <p:stCondLst>
                                            <p:cond delay="0"/>
                                          </p:stCondLst>
                                        </p:cTn>
                                        <p:tgtEl>
                                          <p:spTgt spid="5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
                                        <p:tgtEl>
                                          <p:spTgt spid="522"/>
                                        </p:tgtEl>
                                      </p:cBhvr>
                                    </p:animEffect>
                                  </p:childTnLst>
                                </p:cTn>
                              </p:par>
                              <p:par>
                                <p:cTn fill="hold" nodeType="withEffect" presetClass="exit" presetID="10" presetSubtype="0">
                                  <p:stCondLst>
                                    <p:cond delay="0"/>
                                  </p:stCondLst>
                                  <p:childTnLst>
                                    <p:animEffect filter="fade" transition="out">
                                      <p:cBhvr>
                                        <p:cTn dur="1"/>
                                        <p:tgtEl>
                                          <p:spTgt spid="521"/>
                                        </p:tgtEl>
                                      </p:cBhvr>
                                    </p:animEffect>
                                    <p:set>
                                      <p:cBhvr>
                                        <p:cTn dur="1" fill="hold">
                                          <p:stCondLst>
                                            <p:cond delay="0"/>
                                          </p:stCondLst>
                                        </p:cTn>
                                        <p:tgtEl>
                                          <p:spTgt spid="5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1"/>
                                        <p:tgtEl>
                                          <p:spTgt spid="519"/>
                                        </p:tgtEl>
                                      </p:cBhvr>
                                    </p:animEffect>
                                  </p:childTnLst>
                                </p:cTn>
                              </p:par>
                              <p:par>
                                <p:cTn fill="hold" nodeType="withEffect" presetClass="exit" presetID="10" presetSubtype="0">
                                  <p:stCondLst>
                                    <p:cond delay="0"/>
                                  </p:stCondLst>
                                  <p:childTnLst>
                                    <p:animEffect filter="fade" transition="out">
                                      <p:cBhvr>
                                        <p:cTn dur="1"/>
                                        <p:tgtEl>
                                          <p:spTgt spid="522"/>
                                        </p:tgtEl>
                                      </p:cBhvr>
                                    </p:animEffect>
                                    <p:set>
                                      <p:cBhvr>
                                        <p:cTn dur="1" fill="hold">
                                          <p:stCondLst>
                                            <p:cond delay="0"/>
                                          </p:stCondLst>
                                        </p:cTn>
                                        <p:tgtEl>
                                          <p:spTgt spid="5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p60"/>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RQ1: Regex Bug Characteristics</a:t>
            </a:r>
            <a:endParaRPr/>
          </a:p>
        </p:txBody>
      </p:sp>
      <p:sp>
        <p:nvSpPr>
          <p:cNvPr id="528" name="Google Shape;528;p60"/>
          <p:cNvSpPr txBox="1"/>
          <p:nvPr>
            <p:ph idx="1" type="body"/>
          </p:nvPr>
        </p:nvSpPr>
        <p:spPr>
          <a:xfrm>
            <a:off x="457200" y="1200151"/>
            <a:ext cx="8229600" cy="37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Example 1 of Bad Smells </a:t>
            </a:r>
            <a:endParaRPr/>
          </a:p>
          <a:p>
            <a:pPr indent="0" lvl="0" marL="0" rtl="0" algn="l">
              <a:spcBef>
                <a:spcPts val="0"/>
              </a:spcBef>
              <a:spcAft>
                <a:spcPts val="0"/>
              </a:spcAft>
              <a:buNone/>
            </a:pPr>
            <a:r>
              <a:rPr lang="en-US" sz="1400">
                <a:solidFill>
                  <a:srgbClr val="4A86E8"/>
                </a:solidFill>
              </a:rPr>
              <a:t>(root cause: regex; manifestation: code smells/ performance issues)</a:t>
            </a:r>
            <a:endParaRPr sz="1400">
              <a:solidFill>
                <a:srgbClr val="4A86E8"/>
              </a:solidFill>
            </a:endParaRPr>
          </a:p>
          <a:p>
            <a:pPr indent="0" lvl="0" marL="0" rtl="0" algn="l">
              <a:spcBef>
                <a:spcPts val="0"/>
              </a:spcBef>
              <a:spcAft>
                <a:spcPts val="0"/>
              </a:spcAft>
              <a:buNone/>
            </a:pPr>
            <a:r>
              <a:t/>
            </a:r>
            <a:endParaRPr sz="1400"/>
          </a:p>
        </p:txBody>
      </p:sp>
      <p:sp>
        <p:nvSpPr>
          <p:cNvPr id="529" name="Google Shape;529;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530" name="Google Shape;530;p60"/>
          <p:cNvPicPr preferRelativeResize="0"/>
          <p:nvPr/>
        </p:nvPicPr>
        <p:blipFill>
          <a:blip r:embed="rId4">
            <a:alphaModFix/>
          </a:blip>
          <a:stretch>
            <a:fillRect/>
          </a:stretch>
        </p:blipFill>
        <p:spPr>
          <a:xfrm>
            <a:off x="457200" y="3848850"/>
            <a:ext cx="8229600" cy="686950"/>
          </a:xfrm>
          <a:prstGeom prst="rect">
            <a:avLst/>
          </a:prstGeom>
          <a:noFill/>
          <a:ln cap="flat" cmpd="sng" w="9525">
            <a:solidFill>
              <a:schemeClr val="dk2"/>
            </a:solidFill>
            <a:prstDash val="solid"/>
            <a:round/>
            <a:headEnd len="sm" w="sm" type="none"/>
            <a:tailEnd len="sm" w="sm" type="none"/>
          </a:ln>
        </p:spPr>
      </p:pic>
      <p:pic>
        <p:nvPicPr>
          <p:cNvPr id="531" name="Google Shape;531;p60"/>
          <p:cNvPicPr preferRelativeResize="0"/>
          <p:nvPr/>
        </p:nvPicPr>
        <p:blipFill>
          <a:blip r:embed="rId5">
            <a:alphaModFix/>
          </a:blip>
          <a:stretch>
            <a:fillRect/>
          </a:stretch>
        </p:blipFill>
        <p:spPr>
          <a:xfrm>
            <a:off x="457200" y="1888225"/>
            <a:ext cx="8229601" cy="18213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sp>
        <p:nvSpPr>
          <p:cNvPr id="536" name="Google Shape;536;p61"/>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RQ1: Regex Bug Characteristics</a:t>
            </a:r>
            <a:endParaRPr/>
          </a:p>
        </p:txBody>
      </p:sp>
      <p:sp>
        <p:nvSpPr>
          <p:cNvPr id="537" name="Google Shape;537;p61"/>
          <p:cNvSpPr txBox="1"/>
          <p:nvPr>
            <p:ph idx="1" type="body"/>
          </p:nvPr>
        </p:nvSpPr>
        <p:spPr>
          <a:xfrm>
            <a:off x="457200" y="1200151"/>
            <a:ext cx="8229600" cy="37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Example 2 of Bad Smells </a:t>
            </a:r>
            <a:endParaRPr/>
          </a:p>
          <a:p>
            <a:pPr indent="0" lvl="0" marL="0" rtl="0" algn="l">
              <a:spcBef>
                <a:spcPts val="0"/>
              </a:spcBef>
              <a:spcAft>
                <a:spcPts val="0"/>
              </a:spcAft>
              <a:buNone/>
            </a:pPr>
            <a:r>
              <a:rPr lang="en-US" sz="1400">
                <a:solidFill>
                  <a:srgbClr val="4A86E8"/>
                </a:solidFill>
              </a:rPr>
              <a:t>(root cause: regex </a:t>
            </a:r>
            <a:r>
              <a:rPr lang="en-US" sz="1400">
                <a:solidFill>
                  <a:srgbClr val="4A86E8"/>
                </a:solidFill>
              </a:rPr>
              <a:t>API</a:t>
            </a:r>
            <a:r>
              <a:rPr lang="en-US" sz="1400">
                <a:solidFill>
                  <a:srgbClr val="4A86E8"/>
                </a:solidFill>
              </a:rPr>
              <a:t>; manifestation: code smells/</a:t>
            </a:r>
            <a:r>
              <a:rPr lang="en-US" sz="1400">
                <a:solidFill>
                  <a:srgbClr val="4A86E8"/>
                </a:solidFill>
              </a:rPr>
              <a:t>Unnecessary computation</a:t>
            </a:r>
            <a:r>
              <a:rPr lang="en-US" sz="1400">
                <a:solidFill>
                  <a:srgbClr val="4A86E8"/>
                </a:solidFill>
              </a:rPr>
              <a:t>)</a:t>
            </a:r>
            <a:endParaRPr sz="1400">
              <a:solidFill>
                <a:srgbClr val="4A86E8"/>
              </a:solidFill>
            </a:endParaRPr>
          </a:p>
          <a:p>
            <a:pPr indent="0" lvl="0" marL="0" rtl="0" algn="l">
              <a:spcBef>
                <a:spcPts val="0"/>
              </a:spcBef>
              <a:spcAft>
                <a:spcPts val="0"/>
              </a:spcAft>
              <a:buNone/>
            </a:pPr>
            <a:r>
              <a:t/>
            </a:r>
            <a:endParaRPr sz="1400"/>
          </a:p>
        </p:txBody>
      </p:sp>
      <p:sp>
        <p:nvSpPr>
          <p:cNvPr id="538" name="Google Shape;538;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539" name="Google Shape;539;p61"/>
          <p:cNvPicPr preferRelativeResize="0"/>
          <p:nvPr/>
        </p:nvPicPr>
        <p:blipFill>
          <a:blip r:embed="rId3">
            <a:alphaModFix/>
          </a:blip>
          <a:stretch>
            <a:fillRect/>
          </a:stretch>
        </p:blipFill>
        <p:spPr>
          <a:xfrm>
            <a:off x="601350" y="1929325"/>
            <a:ext cx="8047001" cy="1555575"/>
          </a:xfrm>
          <a:prstGeom prst="rect">
            <a:avLst/>
          </a:prstGeom>
          <a:noFill/>
          <a:ln cap="flat" cmpd="sng" w="9525">
            <a:solidFill>
              <a:schemeClr val="dk2"/>
            </a:solidFill>
            <a:prstDash val="solid"/>
            <a:round/>
            <a:headEnd len="sm" w="sm" type="none"/>
            <a:tailEnd len="sm" w="sm" type="none"/>
          </a:ln>
        </p:spPr>
      </p:pic>
      <p:pic>
        <p:nvPicPr>
          <p:cNvPr id="540" name="Google Shape;540;p61"/>
          <p:cNvPicPr preferRelativeResize="0"/>
          <p:nvPr/>
        </p:nvPicPr>
        <p:blipFill>
          <a:blip r:embed="rId4">
            <a:alphaModFix/>
          </a:blip>
          <a:stretch>
            <a:fillRect/>
          </a:stretch>
        </p:blipFill>
        <p:spPr>
          <a:xfrm>
            <a:off x="601350" y="3679757"/>
            <a:ext cx="8046999" cy="1070092"/>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Google Shape;545;p62"/>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RQ1: Regex Bug Characteristics</a:t>
            </a:r>
            <a:endParaRPr/>
          </a:p>
        </p:txBody>
      </p:sp>
      <p:sp>
        <p:nvSpPr>
          <p:cNvPr id="546" name="Google Shape;546;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547" name="Google Shape;547;p62"/>
          <p:cNvSpPr txBox="1"/>
          <p:nvPr/>
        </p:nvSpPr>
        <p:spPr>
          <a:xfrm>
            <a:off x="306450" y="1435713"/>
            <a:ext cx="8531100" cy="29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Regex performance is about more than regex</a:t>
            </a:r>
            <a:r>
              <a:rPr b="1" lang="en-US" sz="2400"/>
              <a:t> </a:t>
            </a:r>
            <a:r>
              <a:rPr b="1" lang="en-US" sz="2400"/>
              <a:t>complexity</a:t>
            </a:r>
            <a:r>
              <a:rPr lang="en-US" sz="2400"/>
              <a:t> </a:t>
            </a:r>
            <a:endParaRPr sz="2400"/>
          </a:p>
          <a:p>
            <a:pPr indent="0" lvl="0" marL="0" rtl="0" algn="ctr">
              <a:spcBef>
                <a:spcPts val="0"/>
              </a:spcBef>
              <a:spcAft>
                <a:spcPts val="0"/>
              </a:spcAft>
              <a:buNone/>
            </a:pPr>
            <a:r>
              <a:t/>
            </a:r>
            <a:endParaRPr sz="2400"/>
          </a:p>
          <a:p>
            <a:pPr indent="-381000" lvl="1" marL="914400" rtl="0" algn="l">
              <a:lnSpc>
                <a:spcPct val="150000"/>
              </a:lnSpc>
              <a:spcBef>
                <a:spcPts val="0"/>
              </a:spcBef>
              <a:spcAft>
                <a:spcPts val="0"/>
              </a:spcAft>
              <a:buClr>
                <a:srgbClr val="000000"/>
              </a:buClr>
              <a:buSzPts val="2400"/>
              <a:buChar char="➢"/>
            </a:pPr>
            <a:r>
              <a:rPr lang="en-US" sz="2400"/>
              <a:t>22: 10 (regex) + 12 (regex api)</a:t>
            </a:r>
            <a:endParaRPr sz="2400"/>
          </a:p>
          <a:p>
            <a:pPr indent="-381000" lvl="1" marL="914400" rtl="0" algn="l">
              <a:lnSpc>
                <a:spcPct val="150000"/>
              </a:lnSpc>
              <a:spcBef>
                <a:spcPts val="0"/>
              </a:spcBef>
              <a:spcAft>
                <a:spcPts val="0"/>
              </a:spcAft>
              <a:buClr>
                <a:schemeClr val="dk1"/>
              </a:buClr>
              <a:buSzPts val="2400"/>
              <a:buChar char="➢"/>
            </a:pPr>
            <a:r>
              <a:rPr lang="en-US" sz="2400">
                <a:solidFill>
                  <a:srgbClr val="0000FF"/>
                </a:solidFill>
              </a:rPr>
              <a:t>2 out of the 10</a:t>
            </a:r>
            <a:r>
              <a:rPr lang="en-US" sz="2400">
                <a:solidFill>
                  <a:schemeClr val="dk1"/>
                </a:solidFill>
              </a:rPr>
              <a:t> performance issues caused by regex itself is about complexity (i.e. ReDoS)</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Google Shape;552;p63"/>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RQ1: Regex Bug Characteristics</a:t>
            </a:r>
            <a:endParaRPr/>
          </a:p>
        </p:txBody>
      </p:sp>
      <p:sp>
        <p:nvSpPr>
          <p:cNvPr id="553" name="Google Shape;553;p63"/>
          <p:cNvSpPr txBox="1"/>
          <p:nvPr>
            <p:ph idx="1" type="body"/>
          </p:nvPr>
        </p:nvSpPr>
        <p:spPr>
          <a:xfrm>
            <a:off x="457200" y="1200151"/>
            <a:ext cx="8229600" cy="37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Example 3 of Bad Smells </a:t>
            </a:r>
            <a:endParaRPr/>
          </a:p>
          <a:p>
            <a:pPr indent="0" lvl="0" marL="0" rtl="0" algn="l">
              <a:spcBef>
                <a:spcPts val="0"/>
              </a:spcBef>
              <a:spcAft>
                <a:spcPts val="0"/>
              </a:spcAft>
              <a:buNone/>
            </a:pPr>
            <a:r>
              <a:rPr lang="en-US" sz="1400"/>
              <a:t>(root cause: regex; manifestation: design smells/unnecessary regex)</a:t>
            </a:r>
            <a:endParaRPr sz="1400"/>
          </a:p>
          <a:p>
            <a:pPr indent="0" lvl="0" marL="0" rtl="0" algn="l">
              <a:spcBef>
                <a:spcPts val="0"/>
              </a:spcBef>
              <a:spcAft>
                <a:spcPts val="0"/>
              </a:spcAft>
              <a:buNone/>
            </a:pPr>
            <a:r>
              <a:t/>
            </a:r>
            <a:endParaRPr sz="1400"/>
          </a:p>
        </p:txBody>
      </p:sp>
      <p:sp>
        <p:nvSpPr>
          <p:cNvPr id="554" name="Google Shape;554;p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555" name="Google Shape;555;p63"/>
          <p:cNvPicPr preferRelativeResize="0"/>
          <p:nvPr/>
        </p:nvPicPr>
        <p:blipFill>
          <a:blip r:embed="rId3">
            <a:alphaModFix/>
          </a:blip>
          <a:stretch>
            <a:fillRect/>
          </a:stretch>
        </p:blipFill>
        <p:spPr>
          <a:xfrm>
            <a:off x="209913" y="2000513"/>
            <a:ext cx="8724174" cy="990075"/>
          </a:xfrm>
          <a:prstGeom prst="rect">
            <a:avLst/>
          </a:prstGeom>
          <a:noFill/>
          <a:ln cap="flat" cmpd="sng" w="9525">
            <a:solidFill>
              <a:schemeClr val="dk2"/>
            </a:solidFill>
            <a:prstDash val="solid"/>
            <a:round/>
            <a:headEnd len="sm" w="sm" type="none"/>
            <a:tailEnd len="sm" w="sm" type="none"/>
          </a:ln>
        </p:spPr>
      </p:pic>
      <p:pic>
        <p:nvPicPr>
          <p:cNvPr id="556" name="Google Shape;556;p63"/>
          <p:cNvPicPr preferRelativeResize="0"/>
          <p:nvPr/>
        </p:nvPicPr>
        <p:blipFill>
          <a:blip r:embed="rId4">
            <a:alphaModFix/>
          </a:blip>
          <a:stretch>
            <a:fillRect/>
          </a:stretch>
        </p:blipFill>
        <p:spPr>
          <a:xfrm>
            <a:off x="167200" y="3716675"/>
            <a:ext cx="8809600" cy="1268300"/>
          </a:xfrm>
          <a:prstGeom prst="rect">
            <a:avLst/>
          </a:prstGeom>
          <a:noFill/>
          <a:ln cap="flat" cmpd="sng" w="9525">
            <a:solidFill>
              <a:schemeClr val="dk2"/>
            </a:solidFill>
            <a:prstDash val="solid"/>
            <a:round/>
            <a:headEnd len="sm" w="sm" type="none"/>
            <a:tailEnd len="sm" w="sm" type="none"/>
          </a:ln>
        </p:spPr>
      </p:pic>
      <p:sp>
        <p:nvSpPr>
          <p:cNvPr id="557" name="Google Shape;557;p63"/>
          <p:cNvSpPr txBox="1"/>
          <p:nvPr>
            <p:ph idx="1" type="body"/>
          </p:nvPr>
        </p:nvSpPr>
        <p:spPr>
          <a:xfrm>
            <a:off x="457200" y="2952751"/>
            <a:ext cx="8229600" cy="37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Example 4 of Bad Smells </a:t>
            </a:r>
            <a:endParaRPr/>
          </a:p>
          <a:p>
            <a:pPr indent="0" lvl="0" marL="0" rtl="0" algn="l">
              <a:spcBef>
                <a:spcPts val="0"/>
              </a:spcBef>
              <a:spcAft>
                <a:spcPts val="0"/>
              </a:spcAft>
              <a:buNone/>
            </a:pPr>
            <a:r>
              <a:rPr lang="en-US" sz="1400"/>
              <a:t>(root cause: other code; manifestation: other failures)</a:t>
            </a:r>
            <a:endParaRPr sz="1400"/>
          </a:p>
          <a:p>
            <a:pPr indent="0" lvl="0" marL="0" rtl="0" algn="l">
              <a:spcBef>
                <a:spcPts val="0"/>
              </a:spcBef>
              <a:spcAft>
                <a:spcPts val="0"/>
              </a:spcAft>
              <a:buNone/>
            </a:pPr>
            <a:r>
              <a:t/>
            </a:r>
            <a:endParaRPr sz="14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sp>
        <p:nvSpPr>
          <p:cNvPr id="562" name="Google Shape;562;p64"/>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RQ1: Regex Bug Characteristics</a:t>
            </a:r>
            <a:endParaRPr/>
          </a:p>
        </p:txBody>
      </p:sp>
      <p:sp>
        <p:nvSpPr>
          <p:cNvPr id="563" name="Google Shape;563;p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564" name="Google Shape;564;p64"/>
          <p:cNvSpPr txBox="1"/>
          <p:nvPr/>
        </p:nvSpPr>
        <p:spPr>
          <a:xfrm>
            <a:off x="306450" y="1435713"/>
            <a:ext cx="8531100" cy="29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To regex or not to regex</a:t>
            </a:r>
            <a:endParaRPr sz="2400"/>
          </a:p>
          <a:p>
            <a:pPr indent="0" lvl="0" marL="0" rtl="0" algn="ctr">
              <a:spcBef>
                <a:spcPts val="0"/>
              </a:spcBef>
              <a:spcAft>
                <a:spcPts val="0"/>
              </a:spcAft>
              <a:buNone/>
            </a:pPr>
            <a:r>
              <a:t/>
            </a:r>
            <a:endParaRPr sz="2400"/>
          </a:p>
          <a:p>
            <a:pPr indent="-381000" lvl="1" marL="914400" rtl="0" algn="l">
              <a:lnSpc>
                <a:spcPct val="150000"/>
              </a:lnSpc>
              <a:spcBef>
                <a:spcPts val="0"/>
              </a:spcBef>
              <a:spcAft>
                <a:spcPts val="0"/>
              </a:spcAft>
              <a:buClr>
                <a:schemeClr val="dk1"/>
              </a:buClr>
              <a:buSzPts val="2400"/>
              <a:buChar char="➢"/>
            </a:pPr>
            <a:r>
              <a:rPr lang="en-US" sz="2400">
                <a:solidFill>
                  <a:srgbClr val="0000FF"/>
                </a:solidFill>
              </a:rPr>
              <a:t>15</a:t>
            </a:r>
            <a:r>
              <a:rPr lang="en-US" sz="2400">
                <a:solidFill>
                  <a:schemeClr val="dk1"/>
                </a:solidFill>
              </a:rPr>
              <a:t> cases </a:t>
            </a:r>
            <a:r>
              <a:rPr lang="en-US" sz="2400">
                <a:solidFill>
                  <a:schemeClr val="dk1"/>
                </a:solidFill>
              </a:rPr>
              <a:t>regex is regarded not proper and should be replaced </a:t>
            </a:r>
            <a:endParaRPr sz="2400">
              <a:solidFill>
                <a:schemeClr val="dk1"/>
              </a:solidFill>
            </a:endParaRPr>
          </a:p>
          <a:p>
            <a:pPr indent="-381000" lvl="1" marL="914400" rtl="0" algn="l">
              <a:lnSpc>
                <a:spcPct val="150000"/>
              </a:lnSpc>
              <a:spcBef>
                <a:spcPts val="0"/>
              </a:spcBef>
              <a:spcAft>
                <a:spcPts val="0"/>
              </a:spcAft>
              <a:buClr>
                <a:schemeClr val="dk1"/>
              </a:buClr>
              <a:buSzPts val="2400"/>
              <a:buChar char="➢"/>
            </a:pPr>
            <a:r>
              <a:rPr lang="en-US" sz="2400">
                <a:solidFill>
                  <a:srgbClr val="0000FF"/>
                </a:solidFill>
              </a:rPr>
              <a:t>9</a:t>
            </a:r>
            <a:r>
              <a:rPr lang="en-US" sz="2400">
                <a:solidFill>
                  <a:schemeClr val="dk1"/>
                </a:solidFill>
              </a:rPr>
              <a:t> cases regex is regarded proper to use and replace other code</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9"/>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grpSp>
        <p:nvGrpSpPr>
          <p:cNvPr id="193" name="Google Shape;193;p29"/>
          <p:cNvGrpSpPr/>
          <p:nvPr/>
        </p:nvGrpSpPr>
        <p:grpSpPr>
          <a:xfrm>
            <a:off x="66824" y="448875"/>
            <a:ext cx="1543599" cy="4517700"/>
            <a:chOff x="66825" y="448875"/>
            <a:chExt cx="2237100" cy="4517700"/>
          </a:xfrm>
        </p:grpSpPr>
        <p:sp>
          <p:nvSpPr>
            <p:cNvPr id="194" name="Google Shape;194;p29"/>
            <p:cNvSpPr/>
            <p:nvPr/>
          </p:nvSpPr>
          <p:spPr>
            <a:xfrm>
              <a:off x="66825" y="448875"/>
              <a:ext cx="2237100" cy="4517700"/>
            </a:xfrm>
            <a:prstGeom prst="rightArrowCallout">
              <a:avLst>
                <a:gd fmla="val 25000" name="adj1"/>
                <a:gd fmla="val 25925"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5" name="Google Shape;195;p29"/>
            <p:cNvPicPr preferRelativeResize="0"/>
            <p:nvPr/>
          </p:nvPicPr>
          <p:blipFill>
            <a:blip r:embed="rId3">
              <a:alphaModFix/>
            </a:blip>
            <a:stretch>
              <a:fillRect/>
            </a:stretch>
          </p:blipFill>
          <p:spPr>
            <a:xfrm>
              <a:off x="273239" y="535752"/>
              <a:ext cx="1040048" cy="904975"/>
            </a:xfrm>
            <a:prstGeom prst="rect">
              <a:avLst/>
            </a:prstGeom>
            <a:noFill/>
            <a:ln>
              <a:noFill/>
            </a:ln>
          </p:spPr>
        </p:pic>
        <p:pic>
          <p:nvPicPr>
            <p:cNvPr id="196" name="Google Shape;196;p29"/>
            <p:cNvPicPr preferRelativeResize="0"/>
            <p:nvPr/>
          </p:nvPicPr>
          <p:blipFill>
            <a:blip r:embed="rId4">
              <a:alphaModFix/>
            </a:blip>
            <a:stretch>
              <a:fillRect/>
            </a:stretch>
          </p:blipFill>
          <p:spPr>
            <a:xfrm>
              <a:off x="273239" y="1678301"/>
              <a:ext cx="1040048" cy="904975"/>
            </a:xfrm>
            <a:prstGeom prst="rect">
              <a:avLst/>
            </a:prstGeom>
            <a:noFill/>
            <a:ln>
              <a:noFill/>
            </a:ln>
          </p:spPr>
        </p:pic>
        <p:pic>
          <p:nvPicPr>
            <p:cNvPr id="197" name="Google Shape;197;p29"/>
            <p:cNvPicPr preferRelativeResize="0"/>
            <p:nvPr/>
          </p:nvPicPr>
          <p:blipFill>
            <a:blip r:embed="rId5">
              <a:alphaModFix/>
            </a:blip>
            <a:stretch>
              <a:fillRect/>
            </a:stretch>
          </p:blipFill>
          <p:spPr>
            <a:xfrm>
              <a:off x="273239" y="2820850"/>
              <a:ext cx="1040048" cy="904975"/>
            </a:xfrm>
            <a:prstGeom prst="rect">
              <a:avLst/>
            </a:prstGeom>
            <a:noFill/>
            <a:ln>
              <a:noFill/>
            </a:ln>
          </p:spPr>
        </p:pic>
        <p:pic>
          <p:nvPicPr>
            <p:cNvPr id="198" name="Google Shape;198;p29"/>
            <p:cNvPicPr preferRelativeResize="0"/>
            <p:nvPr/>
          </p:nvPicPr>
          <p:blipFill>
            <a:blip r:embed="rId6">
              <a:alphaModFix/>
            </a:blip>
            <a:stretch>
              <a:fillRect/>
            </a:stretch>
          </p:blipFill>
          <p:spPr>
            <a:xfrm>
              <a:off x="273239" y="3963400"/>
              <a:ext cx="1040048" cy="904975"/>
            </a:xfrm>
            <a:prstGeom prst="rect">
              <a:avLst/>
            </a:prstGeom>
            <a:noFill/>
            <a:ln>
              <a:noFill/>
            </a:ln>
          </p:spPr>
        </p:pic>
      </p:grpSp>
      <p:sp>
        <p:nvSpPr>
          <p:cNvPr id="199" name="Google Shape;199;p29"/>
          <p:cNvSpPr/>
          <p:nvPr/>
        </p:nvSpPr>
        <p:spPr>
          <a:xfrm>
            <a:off x="1640075" y="448875"/>
            <a:ext cx="1891800" cy="4517700"/>
          </a:xfrm>
          <a:prstGeom prst="rightArrowCallout">
            <a:avLst>
              <a:gd fmla="val 25000" name="adj1"/>
              <a:gd fmla="val 25925" name="adj2"/>
              <a:gd fmla="val 25000" name="adj3"/>
              <a:gd fmla="val 64977" name="adj4"/>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US"/>
              <a:t>Search title and description:</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t>“regular expression”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“regex”</a:t>
            </a:r>
            <a:endParaRPr/>
          </a:p>
        </p:txBody>
      </p:sp>
      <p:sp>
        <p:nvSpPr>
          <p:cNvPr id="200" name="Google Shape;200;p29"/>
          <p:cNvSpPr/>
          <p:nvPr/>
        </p:nvSpPr>
        <p:spPr>
          <a:xfrm>
            <a:off x="3579163" y="448875"/>
            <a:ext cx="1699800" cy="4517700"/>
          </a:xfrm>
          <a:prstGeom prst="rightArrowCallout">
            <a:avLst>
              <a:gd fmla="val 25000" name="adj1"/>
              <a:gd fmla="val 25925" name="adj2"/>
              <a:gd fmla="val 25000" name="adj3"/>
              <a:gd fmla="val 64977" name="adj4"/>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US"/>
              <a:t>Filter by language:</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t>Java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JavaScript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Python</a:t>
            </a:r>
            <a:endParaRPr/>
          </a:p>
        </p:txBody>
      </p:sp>
      <p:sp>
        <p:nvSpPr>
          <p:cNvPr id="201" name="Google Shape;201;p29"/>
          <p:cNvSpPr/>
          <p:nvPr/>
        </p:nvSpPr>
        <p:spPr>
          <a:xfrm>
            <a:off x="8032625" y="1800550"/>
            <a:ext cx="1107575" cy="1963550"/>
          </a:xfrm>
          <a:prstGeom prst="flowChartMagneticDisk">
            <a:avLst/>
          </a:prstGeom>
          <a:solidFill>
            <a:srgbClr val="4BACC6">
              <a:alpha val="568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350</a:t>
            </a:r>
            <a:endParaRPr sz="2400"/>
          </a:p>
          <a:p>
            <a:pPr indent="0" lvl="0" marL="0" rtl="0" algn="ctr">
              <a:spcBef>
                <a:spcPts val="0"/>
              </a:spcBef>
              <a:spcAft>
                <a:spcPts val="0"/>
              </a:spcAft>
              <a:buNone/>
            </a:pPr>
            <a:r>
              <a:rPr lang="en-US" sz="2400"/>
              <a:t> PRs </a:t>
            </a:r>
            <a:endParaRPr sz="2400"/>
          </a:p>
        </p:txBody>
      </p:sp>
      <p:sp>
        <p:nvSpPr>
          <p:cNvPr id="202" name="Google Shape;202;p29"/>
          <p:cNvSpPr/>
          <p:nvPr/>
        </p:nvSpPr>
        <p:spPr>
          <a:xfrm>
            <a:off x="6661925" y="523475"/>
            <a:ext cx="1370700" cy="4517700"/>
          </a:xfrm>
          <a:prstGeom prst="rightArrowCallout">
            <a:avLst>
              <a:gd fmla="val 25000" name="adj1"/>
              <a:gd fmla="val 25925" name="adj2"/>
              <a:gd fmla="val 25000" name="adj3"/>
              <a:gd fmla="val 64977" name="adj4"/>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US"/>
              <a:t>Identify regex bugs:</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US"/>
              <a:t>Change to regex or regex API</a:t>
            </a:r>
            <a:endParaRPr/>
          </a:p>
        </p:txBody>
      </p:sp>
      <p:sp>
        <p:nvSpPr>
          <p:cNvPr id="203" name="Google Shape;203;p29"/>
          <p:cNvSpPr/>
          <p:nvPr/>
        </p:nvSpPr>
        <p:spPr>
          <a:xfrm>
            <a:off x="5289425" y="448875"/>
            <a:ext cx="1370700" cy="4517700"/>
          </a:xfrm>
          <a:prstGeom prst="rightArrowCallout">
            <a:avLst>
              <a:gd fmla="val 25000" name="adj1"/>
              <a:gd fmla="val 25925" name="adj2"/>
              <a:gd fmla="val 25000" name="adj3"/>
              <a:gd fmla="val 64977" name="adj4"/>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US"/>
              <a:t>Filter by PR status:</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US"/>
              <a:t>merged</a:t>
            </a:r>
            <a:endParaRPr/>
          </a:p>
        </p:txBody>
      </p:sp>
      <p:sp>
        <p:nvSpPr>
          <p:cNvPr id="204" name="Google Shape;204;p29"/>
          <p:cNvSpPr txBox="1"/>
          <p:nvPr/>
        </p:nvSpPr>
        <p:spPr>
          <a:xfrm>
            <a:off x="82250" y="1188725"/>
            <a:ext cx="6189000" cy="2034600"/>
          </a:xfrm>
          <a:prstGeom prst="rect">
            <a:avLst/>
          </a:prstGeom>
          <a:solidFill>
            <a:srgbClr val="FFFFFF"/>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600">
                <a:solidFill>
                  <a:srgbClr val="FF0000"/>
                </a:solidFill>
              </a:rPr>
              <a:t>Automatic</a:t>
            </a:r>
            <a:endParaRPr sz="3600">
              <a:solidFill>
                <a:srgbClr val="FF0000"/>
              </a:solidFill>
            </a:endParaRPr>
          </a:p>
        </p:txBody>
      </p:sp>
      <p:sp>
        <p:nvSpPr>
          <p:cNvPr id="205" name="Google Shape;205;p29"/>
          <p:cNvSpPr txBox="1"/>
          <p:nvPr/>
        </p:nvSpPr>
        <p:spPr>
          <a:xfrm>
            <a:off x="6457950" y="1188725"/>
            <a:ext cx="1699800" cy="2034600"/>
          </a:xfrm>
          <a:prstGeom prst="rect">
            <a:avLst/>
          </a:prstGeom>
          <a:solidFill>
            <a:srgbClr val="FFFFFF"/>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600">
                <a:solidFill>
                  <a:srgbClr val="FF0000"/>
                </a:solidFill>
              </a:rPr>
              <a:t>Manual</a:t>
            </a:r>
            <a:endParaRPr sz="36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sp>
        <p:nvSpPr>
          <p:cNvPr id="569" name="Google Shape;569;p65"/>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Other Findings</a:t>
            </a:r>
            <a:endParaRPr/>
          </a:p>
        </p:txBody>
      </p:sp>
      <p:sp>
        <p:nvSpPr>
          <p:cNvPr id="570" name="Google Shape;570;p65"/>
          <p:cNvSpPr txBox="1"/>
          <p:nvPr>
            <p:ph idx="1" type="body"/>
          </p:nvPr>
        </p:nvSpPr>
        <p:spPr>
          <a:xfrm>
            <a:off x="457200" y="1200151"/>
            <a:ext cx="8229600" cy="37257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US"/>
              <a:t>Developers do care about regex representation</a:t>
            </a:r>
            <a:endParaRPr/>
          </a:p>
          <a:p>
            <a:pPr indent="-381000" lvl="0" marL="457200" rtl="0" algn="l">
              <a:lnSpc>
                <a:spcPct val="115000"/>
              </a:lnSpc>
              <a:spcBef>
                <a:spcPts val="0"/>
              </a:spcBef>
              <a:spcAft>
                <a:spcPts val="0"/>
              </a:spcAft>
              <a:buSzPts val="2400"/>
              <a:buChar char="•"/>
            </a:pPr>
            <a:r>
              <a:rPr lang="en-US"/>
              <a:t>Code smells</a:t>
            </a:r>
            <a:r>
              <a:rPr lang="en-US"/>
              <a:t> of deprecated regex API and exception handling</a:t>
            </a:r>
            <a:endParaRPr/>
          </a:p>
          <a:p>
            <a:pPr indent="-381000" lvl="0" marL="457200" rtl="0" algn="l">
              <a:lnSpc>
                <a:spcPct val="115000"/>
              </a:lnSpc>
              <a:spcBef>
                <a:spcPts val="0"/>
              </a:spcBef>
              <a:spcAft>
                <a:spcPts val="0"/>
              </a:spcAft>
              <a:buSzPts val="2400"/>
              <a:buChar char="•"/>
            </a:pPr>
            <a:r>
              <a:rPr lang="en-US"/>
              <a:t>Language-particular regex bugs</a:t>
            </a:r>
            <a:endParaRPr/>
          </a:p>
          <a:p>
            <a:pPr indent="-381000" lvl="0" marL="457200" rtl="0" algn="l">
              <a:lnSpc>
                <a:spcPct val="115000"/>
              </a:lnSpc>
              <a:spcBef>
                <a:spcPts val="0"/>
              </a:spcBef>
              <a:spcAft>
                <a:spcPts val="0"/>
              </a:spcAft>
              <a:buSzPts val="2400"/>
              <a:buChar char="•"/>
            </a:pPr>
            <a:r>
              <a:rPr lang="en-US"/>
              <a:t>10 patterns of regex bug fixes</a:t>
            </a:r>
            <a:endParaRPr/>
          </a:p>
          <a:p>
            <a:pPr indent="0" lvl="0" marL="0" rtl="0" algn="l">
              <a:lnSpc>
                <a:spcPct val="115000"/>
              </a:lnSpc>
              <a:spcBef>
                <a:spcPts val="0"/>
              </a:spcBef>
              <a:spcAft>
                <a:spcPts val="0"/>
              </a:spcAft>
              <a:buNone/>
            </a:pPr>
            <a:r>
              <a:rPr lang="en-US"/>
              <a:t>...</a:t>
            </a:r>
            <a:endParaRPr/>
          </a:p>
        </p:txBody>
      </p:sp>
      <p:sp>
        <p:nvSpPr>
          <p:cNvPr id="571" name="Google Shape;571;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572" name="Google Shape;572;p65"/>
          <p:cNvSpPr txBox="1"/>
          <p:nvPr/>
        </p:nvSpPr>
        <p:spPr>
          <a:xfrm>
            <a:off x="656650" y="3963325"/>
            <a:ext cx="77328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sp>
        <p:nvSpPr>
          <p:cNvPr id="577" name="Google Shape;577;p66"/>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Key Takeaways</a:t>
            </a:r>
            <a:endParaRPr/>
          </a:p>
        </p:txBody>
      </p:sp>
      <p:sp>
        <p:nvSpPr>
          <p:cNvPr id="578" name="Google Shape;578;p66"/>
          <p:cNvSpPr txBox="1"/>
          <p:nvPr>
            <p:ph idx="1" type="body"/>
          </p:nvPr>
        </p:nvSpPr>
        <p:spPr>
          <a:xfrm>
            <a:off x="457200" y="1200151"/>
            <a:ext cx="8229600" cy="3725700"/>
          </a:xfrm>
          <a:prstGeom prst="rect">
            <a:avLst/>
          </a:prstGeom>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Clr>
                <a:srgbClr val="000000"/>
              </a:buClr>
              <a:buSzPts val="2400"/>
              <a:buFont typeface="Arial"/>
              <a:buChar char="❖"/>
            </a:pPr>
            <a:r>
              <a:rPr lang="en-US">
                <a:solidFill>
                  <a:srgbClr val="000000"/>
                </a:solidFill>
              </a:rPr>
              <a:t>A spectrum of regular expression bugs with varied root causes and manifestations</a:t>
            </a:r>
            <a:endParaRPr>
              <a:solidFill>
                <a:srgbClr val="000000"/>
              </a:solidFill>
            </a:endParaRPr>
          </a:p>
          <a:p>
            <a:pPr indent="-406400" lvl="0" marL="457200" rtl="0" algn="l">
              <a:lnSpc>
                <a:spcPct val="150000"/>
              </a:lnSpc>
              <a:spcBef>
                <a:spcPts val="0"/>
              </a:spcBef>
              <a:spcAft>
                <a:spcPts val="0"/>
              </a:spcAft>
              <a:buClr>
                <a:srgbClr val="000000"/>
              </a:buClr>
              <a:buSzPts val="2800"/>
              <a:buFont typeface="Arial"/>
              <a:buChar char="❖"/>
            </a:pPr>
            <a:r>
              <a:rPr lang="en-US">
                <a:solidFill>
                  <a:srgbClr val="000000"/>
                </a:solidFill>
              </a:rPr>
              <a:t>Regex usage depends on the source code it runs, are influenced by the software evolution and the code quality</a:t>
            </a:r>
            <a:endParaRPr>
              <a:solidFill>
                <a:srgbClr val="000000"/>
              </a:solidFill>
            </a:endParaRPr>
          </a:p>
        </p:txBody>
      </p:sp>
      <p:sp>
        <p:nvSpPr>
          <p:cNvPr id="579" name="Google Shape;579;p66"/>
          <p:cNvSpPr txBox="1"/>
          <p:nvPr>
            <p:ph idx="12" type="sldNum"/>
          </p:nvPr>
        </p:nvSpPr>
        <p:spPr>
          <a:xfrm>
            <a:off x="8386872" y="4749844"/>
            <a:ext cx="7185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b="1" lang="en-US" sz="1200">
                <a:solidFill>
                  <a:srgbClr val="FFFFFF"/>
                </a:solidFill>
              </a:rPr>
              <a:t>‹#›</a:t>
            </a:fld>
            <a:r>
              <a:rPr b="1" lang="en-US" sz="1200">
                <a:solidFill>
                  <a:srgbClr val="FFFFFF"/>
                </a:solidFill>
              </a:rPr>
              <a:t>/27</a:t>
            </a:r>
            <a:endParaRPr b="1" sz="1200">
              <a:solidFill>
                <a:srgbClr val="FFFFFF"/>
              </a:solidFill>
            </a:endParaRPr>
          </a:p>
        </p:txBody>
      </p:sp>
      <p:sp>
        <p:nvSpPr>
          <p:cNvPr id="580" name="Google Shape;580;p66"/>
          <p:cNvSpPr txBox="1"/>
          <p:nvPr/>
        </p:nvSpPr>
        <p:spPr>
          <a:xfrm>
            <a:off x="1071675" y="3734850"/>
            <a:ext cx="7243800" cy="109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rgbClr val="0000FF"/>
                </a:solidFill>
              </a:rPr>
              <a:t>Thanks</a:t>
            </a:r>
            <a:endParaRPr sz="3600">
              <a:solidFill>
                <a:srgbClr val="0000FF"/>
              </a:solidFill>
            </a:endParaRPr>
          </a:p>
          <a:p>
            <a:pPr indent="0" lvl="0" marL="0" rtl="0" algn="ctr">
              <a:spcBef>
                <a:spcPts val="0"/>
              </a:spcBef>
              <a:spcAft>
                <a:spcPts val="0"/>
              </a:spcAft>
              <a:buNone/>
            </a:pPr>
            <a:r>
              <a:rPr lang="en-US" sz="1600">
                <a:solidFill>
                  <a:srgbClr val="0000FF"/>
                </a:solidFill>
              </a:rPr>
              <a:t>Peipei Wang (</a:t>
            </a:r>
            <a:r>
              <a:rPr lang="en-US" sz="1600" u="sng">
                <a:solidFill>
                  <a:schemeClr val="hlink"/>
                </a:solidFill>
                <a:hlinkClick r:id="rId3"/>
              </a:rPr>
              <a:t>pwang7@ncsu.edu</a:t>
            </a:r>
            <a:r>
              <a:rPr lang="en-US" sz="1600">
                <a:solidFill>
                  <a:srgbClr val="0000FF"/>
                </a:solidFill>
              </a:rPr>
              <a:t>)</a:t>
            </a:r>
            <a:endParaRPr sz="1600">
              <a:solidFill>
                <a:srgbClr val="0000FF"/>
              </a:solidFill>
            </a:endParaRPr>
          </a:p>
          <a:p>
            <a:pPr indent="0" lvl="0" marL="0" rtl="0" algn="ctr">
              <a:spcBef>
                <a:spcPts val="0"/>
              </a:spcBef>
              <a:spcAft>
                <a:spcPts val="0"/>
              </a:spcAft>
              <a:buNone/>
            </a:pPr>
            <a:r>
              <a:t/>
            </a:r>
            <a:endParaRPr sz="1600">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sp>
        <p:nvSpPr>
          <p:cNvPr id="585" name="Google Shape;585;p67"/>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86" name="Google Shape;586;p67"/>
          <p:cNvPicPr preferRelativeResize="0"/>
          <p:nvPr/>
        </p:nvPicPr>
        <p:blipFill>
          <a:blip r:embed="rId3">
            <a:alphaModFix/>
          </a:blip>
          <a:stretch>
            <a:fillRect/>
          </a:stretch>
        </p:blipFill>
        <p:spPr>
          <a:xfrm>
            <a:off x="97814" y="535752"/>
            <a:ext cx="1040048" cy="904975"/>
          </a:xfrm>
          <a:prstGeom prst="rect">
            <a:avLst/>
          </a:prstGeom>
          <a:noFill/>
          <a:ln>
            <a:noFill/>
          </a:ln>
        </p:spPr>
      </p:pic>
      <p:pic>
        <p:nvPicPr>
          <p:cNvPr id="587" name="Google Shape;587;p67"/>
          <p:cNvPicPr preferRelativeResize="0"/>
          <p:nvPr/>
        </p:nvPicPr>
        <p:blipFill>
          <a:blip r:embed="rId4">
            <a:alphaModFix/>
          </a:blip>
          <a:stretch>
            <a:fillRect/>
          </a:stretch>
        </p:blipFill>
        <p:spPr>
          <a:xfrm>
            <a:off x="97814" y="1678301"/>
            <a:ext cx="1040048" cy="904975"/>
          </a:xfrm>
          <a:prstGeom prst="rect">
            <a:avLst/>
          </a:prstGeom>
          <a:noFill/>
          <a:ln>
            <a:noFill/>
          </a:ln>
        </p:spPr>
      </p:pic>
      <p:pic>
        <p:nvPicPr>
          <p:cNvPr id="588" name="Google Shape;588;p67"/>
          <p:cNvPicPr preferRelativeResize="0"/>
          <p:nvPr/>
        </p:nvPicPr>
        <p:blipFill>
          <a:blip r:embed="rId5">
            <a:alphaModFix/>
          </a:blip>
          <a:stretch>
            <a:fillRect/>
          </a:stretch>
        </p:blipFill>
        <p:spPr>
          <a:xfrm>
            <a:off x="97814" y="2820850"/>
            <a:ext cx="1040048" cy="904975"/>
          </a:xfrm>
          <a:prstGeom prst="rect">
            <a:avLst/>
          </a:prstGeom>
          <a:noFill/>
          <a:ln>
            <a:noFill/>
          </a:ln>
        </p:spPr>
      </p:pic>
      <p:pic>
        <p:nvPicPr>
          <p:cNvPr id="589" name="Google Shape;589;p67"/>
          <p:cNvPicPr preferRelativeResize="0"/>
          <p:nvPr/>
        </p:nvPicPr>
        <p:blipFill>
          <a:blip r:embed="rId6">
            <a:alphaModFix/>
          </a:blip>
          <a:stretch>
            <a:fillRect/>
          </a:stretch>
        </p:blipFill>
        <p:spPr>
          <a:xfrm>
            <a:off x="97814" y="3963400"/>
            <a:ext cx="1040048" cy="904975"/>
          </a:xfrm>
          <a:prstGeom prst="rect">
            <a:avLst/>
          </a:prstGeom>
          <a:noFill/>
          <a:ln>
            <a:noFill/>
          </a:ln>
        </p:spPr>
      </p:pic>
      <p:sp>
        <p:nvSpPr>
          <p:cNvPr id="590" name="Google Shape;590;p67"/>
          <p:cNvSpPr/>
          <p:nvPr/>
        </p:nvSpPr>
        <p:spPr>
          <a:xfrm>
            <a:off x="2284800" y="3851359"/>
            <a:ext cx="2020500" cy="525300"/>
          </a:xfrm>
          <a:prstGeom prst="roundRect">
            <a:avLst>
              <a:gd fmla="val 16667" name="adj"/>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FFFFFF"/>
                </a:solidFill>
                <a:latin typeface="Roboto"/>
                <a:ea typeface="Roboto"/>
                <a:cs typeface="Roboto"/>
                <a:sym typeface="Roboto"/>
              </a:rPr>
              <a:t>Other Code</a:t>
            </a:r>
            <a:endParaRPr sz="1100">
              <a:solidFill>
                <a:srgbClr val="FFFFFF"/>
              </a:solidFill>
              <a:latin typeface="Roboto"/>
              <a:ea typeface="Roboto"/>
              <a:cs typeface="Roboto"/>
              <a:sym typeface="Roboto"/>
            </a:endParaRPr>
          </a:p>
        </p:txBody>
      </p:sp>
      <p:sp>
        <p:nvSpPr>
          <p:cNvPr id="591" name="Google Shape;591;p67"/>
          <p:cNvSpPr/>
          <p:nvPr/>
        </p:nvSpPr>
        <p:spPr>
          <a:xfrm>
            <a:off x="4838700" y="3140139"/>
            <a:ext cx="2020500" cy="525300"/>
          </a:xfrm>
          <a:prstGeom prst="roundRect">
            <a:avLst>
              <a:gd fmla="val 16667" name="adj"/>
            </a:avLst>
          </a:prstGeom>
          <a:solidFill>
            <a:srgbClr val="A4C2F4"/>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New Feature</a:t>
            </a:r>
            <a:endParaRPr sz="1100">
              <a:latin typeface="Roboto"/>
              <a:ea typeface="Roboto"/>
              <a:cs typeface="Roboto"/>
              <a:sym typeface="Roboto"/>
            </a:endParaRPr>
          </a:p>
        </p:txBody>
      </p:sp>
      <p:cxnSp>
        <p:nvCxnSpPr>
          <p:cNvPr id="592" name="Google Shape;592;p67"/>
          <p:cNvCxnSpPr>
            <a:stCxn id="591" idx="1"/>
            <a:endCxn id="590" idx="3"/>
          </p:cNvCxnSpPr>
          <p:nvPr/>
        </p:nvCxnSpPr>
        <p:spPr>
          <a:xfrm flipH="1">
            <a:off x="4305300" y="3402789"/>
            <a:ext cx="533400" cy="7113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593" name="Google Shape;593;p67"/>
          <p:cNvSpPr/>
          <p:nvPr/>
        </p:nvSpPr>
        <p:spPr>
          <a:xfrm>
            <a:off x="4838700" y="3851359"/>
            <a:ext cx="2020500" cy="525300"/>
          </a:xfrm>
          <a:prstGeom prst="roundRect">
            <a:avLst>
              <a:gd fmla="val 16667" name="adj"/>
            </a:avLst>
          </a:prstGeom>
          <a:solidFill>
            <a:srgbClr val="A4C2F4"/>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Bad Smell</a:t>
            </a:r>
            <a:endParaRPr sz="1100">
              <a:latin typeface="Roboto"/>
              <a:ea typeface="Roboto"/>
              <a:cs typeface="Roboto"/>
              <a:sym typeface="Roboto"/>
            </a:endParaRPr>
          </a:p>
        </p:txBody>
      </p:sp>
      <p:cxnSp>
        <p:nvCxnSpPr>
          <p:cNvPr id="594" name="Google Shape;594;p67"/>
          <p:cNvCxnSpPr>
            <a:stCxn id="593" idx="1"/>
            <a:endCxn id="590" idx="3"/>
          </p:cNvCxnSpPr>
          <p:nvPr/>
        </p:nvCxnSpPr>
        <p:spPr>
          <a:xfrm flipH="1">
            <a:off x="4305300" y="4114009"/>
            <a:ext cx="533400" cy="6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595" name="Google Shape;595;p67"/>
          <p:cNvSpPr/>
          <p:nvPr/>
        </p:nvSpPr>
        <p:spPr>
          <a:xfrm>
            <a:off x="4838700" y="4515875"/>
            <a:ext cx="2020500" cy="525300"/>
          </a:xfrm>
          <a:prstGeom prst="roundRect">
            <a:avLst>
              <a:gd fmla="val 16667" name="adj"/>
            </a:avLst>
          </a:prstGeom>
          <a:solidFill>
            <a:srgbClr val="A4C2F4"/>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Other</a:t>
            </a:r>
            <a:endParaRPr sz="1100">
              <a:latin typeface="Roboto"/>
              <a:ea typeface="Roboto"/>
              <a:cs typeface="Roboto"/>
              <a:sym typeface="Roboto"/>
            </a:endParaRPr>
          </a:p>
        </p:txBody>
      </p:sp>
      <p:cxnSp>
        <p:nvCxnSpPr>
          <p:cNvPr id="596" name="Google Shape;596;p67"/>
          <p:cNvCxnSpPr>
            <a:stCxn id="595" idx="1"/>
            <a:endCxn id="590" idx="3"/>
          </p:cNvCxnSpPr>
          <p:nvPr/>
        </p:nvCxnSpPr>
        <p:spPr>
          <a:xfrm rot="10800000">
            <a:off x="4305300" y="4114025"/>
            <a:ext cx="533400" cy="6645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597" name="Google Shape;597;p67"/>
          <p:cNvSpPr/>
          <p:nvPr/>
        </p:nvSpPr>
        <p:spPr>
          <a:xfrm>
            <a:off x="2344125" y="1501736"/>
            <a:ext cx="2020500" cy="525300"/>
          </a:xfrm>
          <a:prstGeom prst="roundRect">
            <a:avLst>
              <a:gd fmla="val 16667" name="adj"/>
            </a:avLst>
          </a:prstGeom>
          <a:solidFill>
            <a:srgbClr val="B61249"/>
          </a:solidFill>
          <a:ln cap="flat" cmpd="sng" w="9525">
            <a:solidFill>
              <a:srgbClr val="B6124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FFFFFF"/>
                </a:solidFill>
                <a:latin typeface="Roboto"/>
                <a:ea typeface="Roboto"/>
                <a:cs typeface="Roboto"/>
                <a:sym typeface="Roboto"/>
              </a:rPr>
              <a:t>Regex API</a:t>
            </a:r>
            <a:endParaRPr sz="1100">
              <a:solidFill>
                <a:srgbClr val="FFFFFF"/>
              </a:solidFill>
              <a:latin typeface="Roboto"/>
              <a:ea typeface="Roboto"/>
              <a:cs typeface="Roboto"/>
              <a:sym typeface="Roboto"/>
            </a:endParaRPr>
          </a:p>
        </p:txBody>
      </p:sp>
      <p:sp>
        <p:nvSpPr>
          <p:cNvPr id="598" name="Google Shape;598;p67"/>
          <p:cNvSpPr/>
          <p:nvPr/>
        </p:nvSpPr>
        <p:spPr>
          <a:xfrm>
            <a:off x="4898025" y="1173504"/>
            <a:ext cx="2020500" cy="525300"/>
          </a:xfrm>
          <a:prstGeom prst="roundRect">
            <a:avLst>
              <a:gd fmla="val 16667" name="adj"/>
            </a:avLst>
          </a:prstGeom>
          <a:solidFill>
            <a:srgbClr val="EA9999"/>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Incorrect Computation</a:t>
            </a:r>
            <a:endParaRPr sz="1100">
              <a:latin typeface="Roboto"/>
              <a:ea typeface="Roboto"/>
              <a:cs typeface="Roboto"/>
              <a:sym typeface="Roboto"/>
            </a:endParaRPr>
          </a:p>
        </p:txBody>
      </p:sp>
      <p:sp>
        <p:nvSpPr>
          <p:cNvPr id="599" name="Google Shape;599;p67"/>
          <p:cNvSpPr/>
          <p:nvPr/>
        </p:nvSpPr>
        <p:spPr>
          <a:xfrm>
            <a:off x="4898025" y="1764434"/>
            <a:ext cx="2020500" cy="525300"/>
          </a:xfrm>
          <a:prstGeom prst="roundRect">
            <a:avLst>
              <a:gd fmla="val 16667" name="adj"/>
            </a:avLst>
          </a:prstGeom>
          <a:solidFill>
            <a:srgbClr val="EA9999"/>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Design/Code Smell</a:t>
            </a:r>
            <a:endParaRPr sz="1100">
              <a:latin typeface="Roboto"/>
              <a:ea typeface="Roboto"/>
              <a:cs typeface="Roboto"/>
              <a:sym typeface="Roboto"/>
            </a:endParaRPr>
          </a:p>
        </p:txBody>
      </p:sp>
      <p:cxnSp>
        <p:nvCxnSpPr>
          <p:cNvPr id="600" name="Google Shape;600;p67"/>
          <p:cNvCxnSpPr>
            <a:stCxn id="598" idx="1"/>
            <a:endCxn id="597" idx="3"/>
          </p:cNvCxnSpPr>
          <p:nvPr/>
        </p:nvCxnSpPr>
        <p:spPr>
          <a:xfrm flipH="1">
            <a:off x="4364625" y="1436154"/>
            <a:ext cx="533400" cy="3282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601" name="Google Shape;601;p67"/>
          <p:cNvCxnSpPr>
            <a:stCxn id="599" idx="1"/>
            <a:endCxn id="597" idx="3"/>
          </p:cNvCxnSpPr>
          <p:nvPr/>
        </p:nvCxnSpPr>
        <p:spPr>
          <a:xfrm rot="10800000">
            <a:off x="4364625" y="1764284"/>
            <a:ext cx="533400" cy="262800"/>
          </a:xfrm>
          <a:prstGeom prst="bentConnector3">
            <a:avLst>
              <a:gd fmla="val 50000" name="adj1"/>
            </a:avLst>
          </a:prstGeom>
          <a:noFill/>
          <a:ln cap="flat" cmpd="sng" w="9525">
            <a:solidFill>
              <a:srgbClr val="C2C2C2"/>
            </a:solidFill>
            <a:prstDash val="solid"/>
            <a:round/>
            <a:headEnd len="sm" w="sm" type="none"/>
            <a:tailEnd len="sm" w="sm" type="none"/>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5" name="Shape 605"/>
        <p:cNvGrpSpPr/>
        <p:nvPr/>
      </p:nvGrpSpPr>
      <p:grpSpPr>
        <a:xfrm>
          <a:off x="0" y="0"/>
          <a:ext cx="0" cy="0"/>
          <a:chOff x="0" y="0"/>
          <a:chExt cx="0" cy="0"/>
        </a:xfrm>
      </p:grpSpPr>
      <p:sp>
        <p:nvSpPr>
          <p:cNvPr id="606" name="Google Shape;606;p68"/>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07" name="Google Shape;607;p68"/>
          <p:cNvPicPr preferRelativeResize="0"/>
          <p:nvPr/>
        </p:nvPicPr>
        <p:blipFill>
          <a:blip r:embed="rId3">
            <a:alphaModFix/>
          </a:blip>
          <a:stretch>
            <a:fillRect/>
          </a:stretch>
        </p:blipFill>
        <p:spPr>
          <a:xfrm>
            <a:off x="80000" y="456475"/>
            <a:ext cx="1905000" cy="1905000"/>
          </a:xfrm>
          <a:prstGeom prst="rect">
            <a:avLst/>
          </a:prstGeom>
          <a:noFill/>
          <a:ln>
            <a:noFill/>
          </a:ln>
        </p:spPr>
      </p:pic>
      <p:pic>
        <p:nvPicPr>
          <p:cNvPr id="608" name="Google Shape;608;p68"/>
          <p:cNvPicPr preferRelativeResize="0"/>
          <p:nvPr/>
        </p:nvPicPr>
        <p:blipFill>
          <a:blip r:embed="rId4">
            <a:alphaModFix/>
          </a:blip>
          <a:stretch>
            <a:fillRect/>
          </a:stretch>
        </p:blipFill>
        <p:spPr>
          <a:xfrm>
            <a:off x="2137400" y="152400"/>
            <a:ext cx="1905000" cy="1905000"/>
          </a:xfrm>
          <a:prstGeom prst="rect">
            <a:avLst/>
          </a:prstGeom>
          <a:noFill/>
          <a:ln>
            <a:noFill/>
          </a:ln>
        </p:spPr>
      </p:pic>
      <p:pic>
        <p:nvPicPr>
          <p:cNvPr id="609" name="Google Shape;609;p68"/>
          <p:cNvPicPr preferRelativeResize="0"/>
          <p:nvPr/>
        </p:nvPicPr>
        <p:blipFill>
          <a:blip r:embed="rId5">
            <a:alphaModFix/>
          </a:blip>
          <a:stretch>
            <a:fillRect/>
          </a:stretch>
        </p:blipFill>
        <p:spPr>
          <a:xfrm>
            <a:off x="4194800" y="152400"/>
            <a:ext cx="1905000" cy="1905000"/>
          </a:xfrm>
          <a:prstGeom prst="rect">
            <a:avLst/>
          </a:prstGeom>
          <a:noFill/>
          <a:ln>
            <a:noFill/>
          </a:ln>
        </p:spPr>
      </p:pic>
      <p:pic>
        <p:nvPicPr>
          <p:cNvPr id="610" name="Google Shape;610;p68"/>
          <p:cNvPicPr preferRelativeResize="0"/>
          <p:nvPr/>
        </p:nvPicPr>
        <p:blipFill>
          <a:blip r:embed="rId6">
            <a:alphaModFix/>
          </a:blip>
          <a:stretch>
            <a:fillRect/>
          </a:stretch>
        </p:blipFill>
        <p:spPr>
          <a:xfrm>
            <a:off x="152400" y="2513875"/>
            <a:ext cx="1905000" cy="1905000"/>
          </a:xfrm>
          <a:prstGeom prst="rect">
            <a:avLst/>
          </a:prstGeom>
          <a:noFill/>
          <a:ln>
            <a:noFill/>
          </a:ln>
        </p:spPr>
      </p:pic>
      <p:sp>
        <p:nvSpPr>
          <p:cNvPr id="611" name="Google Shape;611;p68"/>
          <p:cNvSpPr/>
          <p:nvPr/>
        </p:nvSpPr>
        <p:spPr>
          <a:xfrm>
            <a:off x="3451275" y="3423796"/>
            <a:ext cx="2020500" cy="525300"/>
          </a:xfrm>
          <a:prstGeom prst="roundRect">
            <a:avLst>
              <a:gd fmla="val 16667" name="adj"/>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FFFFFF"/>
                </a:solidFill>
                <a:latin typeface="Roboto"/>
                <a:ea typeface="Roboto"/>
                <a:cs typeface="Roboto"/>
                <a:sym typeface="Roboto"/>
              </a:rPr>
              <a:t>Regular Expression Itself</a:t>
            </a:r>
            <a:endParaRPr sz="1100">
              <a:solidFill>
                <a:srgbClr val="FFFFFF"/>
              </a:solidFill>
              <a:latin typeface="Roboto"/>
              <a:ea typeface="Roboto"/>
              <a:cs typeface="Roboto"/>
              <a:sym typeface="Roboto"/>
            </a:endParaRPr>
          </a:p>
        </p:txBody>
      </p:sp>
      <p:sp>
        <p:nvSpPr>
          <p:cNvPr id="612" name="Google Shape;612;p68"/>
          <p:cNvSpPr/>
          <p:nvPr/>
        </p:nvSpPr>
        <p:spPr>
          <a:xfrm>
            <a:off x="6005175" y="2840813"/>
            <a:ext cx="2020500" cy="525300"/>
          </a:xfrm>
          <a:prstGeom prst="roundRect">
            <a:avLst>
              <a:gd fmla="val 16667" name="adj"/>
            </a:avLst>
          </a:prstGeom>
          <a:solidFill>
            <a:srgbClr val="FFD966"/>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Incorrect Behavior</a:t>
            </a:r>
            <a:endParaRPr sz="1100">
              <a:latin typeface="Roboto"/>
              <a:ea typeface="Roboto"/>
              <a:cs typeface="Roboto"/>
              <a:sym typeface="Roboto"/>
            </a:endParaRPr>
          </a:p>
        </p:txBody>
      </p:sp>
      <p:sp>
        <p:nvSpPr>
          <p:cNvPr id="613" name="Google Shape;613;p68"/>
          <p:cNvSpPr/>
          <p:nvPr/>
        </p:nvSpPr>
        <p:spPr>
          <a:xfrm>
            <a:off x="6005175" y="3423796"/>
            <a:ext cx="2020500" cy="525300"/>
          </a:xfrm>
          <a:prstGeom prst="roundRect">
            <a:avLst>
              <a:gd fmla="val 16667" name="adj"/>
            </a:avLst>
          </a:prstGeom>
          <a:solidFill>
            <a:srgbClr val="FFD966"/>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Compile Error</a:t>
            </a:r>
            <a:endParaRPr sz="1100">
              <a:latin typeface="Roboto"/>
              <a:ea typeface="Roboto"/>
              <a:cs typeface="Roboto"/>
              <a:sym typeface="Roboto"/>
            </a:endParaRPr>
          </a:p>
        </p:txBody>
      </p:sp>
      <p:cxnSp>
        <p:nvCxnSpPr>
          <p:cNvPr id="614" name="Google Shape;614;p68"/>
          <p:cNvCxnSpPr>
            <a:stCxn id="611" idx="3"/>
            <a:endCxn id="612" idx="1"/>
          </p:cNvCxnSpPr>
          <p:nvPr/>
        </p:nvCxnSpPr>
        <p:spPr>
          <a:xfrm flipH="1" rot="10800000">
            <a:off x="5471775" y="3103546"/>
            <a:ext cx="533400" cy="5829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615" name="Google Shape;615;p68"/>
          <p:cNvCxnSpPr>
            <a:stCxn id="611" idx="3"/>
            <a:endCxn id="613" idx="1"/>
          </p:cNvCxnSpPr>
          <p:nvPr/>
        </p:nvCxnSpPr>
        <p:spPr>
          <a:xfrm>
            <a:off x="5471775" y="3686446"/>
            <a:ext cx="533400" cy="6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616" name="Google Shape;616;p68"/>
          <p:cNvSpPr/>
          <p:nvPr/>
        </p:nvSpPr>
        <p:spPr>
          <a:xfrm>
            <a:off x="6005175" y="4022673"/>
            <a:ext cx="2020500" cy="525300"/>
          </a:xfrm>
          <a:prstGeom prst="roundRect">
            <a:avLst>
              <a:gd fmla="val 16667" name="adj"/>
            </a:avLst>
          </a:prstGeom>
          <a:solidFill>
            <a:srgbClr val="FFD966"/>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Design/Code Smell</a:t>
            </a:r>
            <a:endParaRPr sz="1100">
              <a:latin typeface="Roboto"/>
              <a:ea typeface="Roboto"/>
              <a:cs typeface="Roboto"/>
              <a:sym typeface="Roboto"/>
            </a:endParaRPr>
          </a:p>
        </p:txBody>
      </p:sp>
      <p:cxnSp>
        <p:nvCxnSpPr>
          <p:cNvPr id="617" name="Google Shape;617;p68"/>
          <p:cNvCxnSpPr>
            <a:stCxn id="611" idx="3"/>
            <a:endCxn id="616" idx="1"/>
          </p:cNvCxnSpPr>
          <p:nvPr/>
        </p:nvCxnSpPr>
        <p:spPr>
          <a:xfrm>
            <a:off x="5471775" y="3686446"/>
            <a:ext cx="533400" cy="598800"/>
          </a:xfrm>
          <a:prstGeom prst="bentConnector3">
            <a:avLst>
              <a:gd fmla="val 50000" name="adj1"/>
            </a:avLst>
          </a:prstGeom>
          <a:noFill/>
          <a:ln cap="flat" cmpd="sng" w="9525">
            <a:solidFill>
              <a:srgbClr val="C2C2C2"/>
            </a:solidFill>
            <a:prstDash val="solid"/>
            <a:round/>
            <a:headEnd len="sm" w="sm" type="none"/>
            <a:tailEnd len="sm" w="sm" type="non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1" name="Shape 621"/>
        <p:cNvGrpSpPr/>
        <p:nvPr/>
      </p:nvGrpSpPr>
      <p:grpSpPr>
        <a:xfrm>
          <a:off x="0" y="0"/>
          <a:ext cx="0" cy="0"/>
          <a:chOff x="0" y="0"/>
          <a:chExt cx="0" cy="0"/>
        </a:xfrm>
      </p:grpSpPr>
      <p:sp>
        <p:nvSpPr>
          <p:cNvPr id="622" name="Google Shape;622;p69"/>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23" name="Google Shape;623;p69"/>
          <p:cNvPicPr preferRelativeResize="0"/>
          <p:nvPr/>
        </p:nvPicPr>
        <p:blipFill>
          <a:blip r:embed="rId3">
            <a:alphaModFix/>
          </a:blip>
          <a:stretch>
            <a:fillRect/>
          </a:stretch>
        </p:blipFill>
        <p:spPr>
          <a:xfrm>
            <a:off x="8" y="0"/>
            <a:ext cx="7953735" cy="5143501"/>
          </a:xfrm>
          <a:prstGeom prst="rect">
            <a:avLst/>
          </a:prstGeom>
          <a:noFill/>
          <a:ln>
            <a:noFill/>
          </a:ln>
        </p:spPr>
      </p:pic>
      <p:sp>
        <p:nvSpPr>
          <p:cNvPr id="624" name="Google Shape;624;p69"/>
          <p:cNvSpPr/>
          <p:nvPr/>
        </p:nvSpPr>
        <p:spPr>
          <a:xfrm>
            <a:off x="4074900" y="1865625"/>
            <a:ext cx="1166100" cy="454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5" name="Google Shape;625;p69"/>
          <p:cNvPicPr preferRelativeResize="0"/>
          <p:nvPr/>
        </p:nvPicPr>
        <p:blipFill>
          <a:blip r:embed="rId4">
            <a:alphaModFix/>
          </a:blip>
          <a:stretch>
            <a:fillRect/>
          </a:stretch>
        </p:blipFill>
        <p:spPr>
          <a:xfrm>
            <a:off x="8" y="0"/>
            <a:ext cx="7953735" cy="5143501"/>
          </a:xfrm>
          <a:prstGeom prst="rect">
            <a:avLst/>
          </a:prstGeom>
          <a:noFill/>
          <a:ln>
            <a:noFill/>
          </a:ln>
        </p:spPr>
      </p:pic>
      <p:pic>
        <p:nvPicPr>
          <p:cNvPr id="626" name="Google Shape;626;p69"/>
          <p:cNvPicPr preferRelativeResize="0"/>
          <p:nvPr/>
        </p:nvPicPr>
        <p:blipFill rotWithShape="1">
          <a:blip r:embed="rId4">
            <a:alphaModFix/>
          </a:blip>
          <a:srcRect b="7314" l="11831" r="48770" t="86285"/>
          <a:stretch/>
        </p:blipFill>
        <p:spPr>
          <a:xfrm>
            <a:off x="456125" y="4184650"/>
            <a:ext cx="6854901" cy="720175"/>
          </a:xfrm>
          <a:prstGeom prst="rect">
            <a:avLst/>
          </a:prstGeom>
          <a:noFill/>
          <a:ln cap="flat" cmpd="sng" w="2857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1"/>
                                        <p:tgtEl>
                                          <p:spTgt spid="6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1"/>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1"/>
                                        <p:tgtEl>
                                          <p:spTgt spid="6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0" name="Shape 630"/>
        <p:cNvGrpSpPr/>
        <p:nvPr/>
      </p:nvGrpSpPr>
      <p:grpSpPr>
        <a:xfrm>
          <a:off x="0" y="0"/>
          <a:ext cx="0" cy="0"/>
          <a:chOff x="0" y="0"/>
          <a:chExt cx="0" cy="0"/>
        </a:xfrm>
      </p:grpSpPr>
      <p:sp>
        <p:nvSpPr>
          <p:cNvPr id="631" name="Google Shape;631;p70"/>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32" name="Google Shape;632;p70"/>
          <p:cNvPicPr preferRelativeResize="0"/>
          <p:nvPr/>
        </p:nvPicPr>
        <p:blipFill>
          <a:blip r:embed="rId3">
            <a:alphaModFix/>
          </a:blip>
          <a:stretch>
            <a:fillRect/>
          </a:stretch>
        </p:blipFill>
        <p:spPr>
          <a:xfrm>
            <a:off x="221450" y="457100"/>
            <a:ext cx="8701102" cy="4462462"/>
          </a:xfrm>
          <a:prstGeom prst="rect">
            <a:avLst/>
          </a:prstGeom>
          <a:noFill/>
          <a:ln>
            <a:noFill/>
          </a:ln>
        </p:spPr>
      </p:pic>
      <p:pic>
        <p:nvPicPr>
          <p:cNvPr id="633" name="Google Shape;633;p70"/>
          <p:cNvPicPr preferRelativeResize="0"/>
          <p:nvPr/>
        </p:nvPicPr>
        <p:blipFill>
          <a:blip r:embed="rId4">
            <a:alphaModFix/>
          </a:blip>
          <a:stretch>
            <a:fillRect/>
          </a:stretch>
        </p:blipFill>
        <p:spPr>
          <a:xfrm>
            <a:off x="2377701" y="377825"/>
            <a:ext cx="6093226" cy="4919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0"/>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11" name="Google Shape;211;p30"/>
          <p:cNvSpPr/>
          <p:nvPr/>
        </p:nvSpPr>
        <p:spPr>
          <a:xfrm>
            <a:off x="1527625" y="1730325"/>
            <a:ext cx="6233700" cy="19476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700">
                <a:solidFill>
                  <a:srgbClr val="FFFFFF"/>
                </a:solidFill>
              </a:rPr>
              <a:t>How to analyze the PRs?</a:t>
            </a:r>
            <a:endParaRPr b="1" sz="37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1"/>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17" name="Google Shape;217;p31"/>
          <p:cNvPicPr preferRelativeResize="0"/>
          <p:nvPr/>
        </p:nvPicPr>
        <p:blipFill>
          <a:blip r:embed="rId3">
            <a:alphaModFix/>
          </a:blip>
          <a:stretch>
            <a:fillRect/>
          </a:stretch>
        </p:blipFill>
        <p:spPr>
          <a:xfrm>
            <a:off x="221450" y="457100"/>
            <a:ext cx="8701102" cy="4462462"/>
          </a:xfrm>
          <a:prstGeom prst="rect">
            <a:avLst/>
          </a:prstGeom>
          <a:noFill/>
          <a:ln>
            <a:noFill/>
          </a:ln>
        </p:spPr>
      </p:pic>
      <p:sp>
        <p:nvSpPr>
          <p:cNvPr id="218" name="Google Shape;218;p31"/>
          <p:cNvSpPr txBox="1"/>
          <p:nvPr/>
        </p:nvSpPr>
        <p:spPr>
          <a:xfrm>
            <a:off x="243775" y="511900"/>
            <a:ext cx="2535300" cy="6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1"/>
          <p:cNvSpPr txBox="1"/>
          <p:nvPr/>
        </p:nvSpPr>
        <p:spPr>
          <a:xfrm>
            <a:off x="271225" y="435700"/>
            <a:ext cx="2462100" cy="6339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nvGrpSpPr>
          <p:cNvPr id="220" name="Google Shape;220;p31"/>
          <p:cNvGrpSpPr/>
          <p:nvPr/>
        </p:nvGrpSpPr>
        <p:grpSpPr>
          <a:xfrm>
            <a:off x="85325" y="2459099"/>
            <a:ext cx="8970267" cy="1053935"/>
            <a:chOff x="0" y="2459182"/>
            <a:chExt cx="9144003" cy="1053935"/>
          </a:xfrm>
        </p:grpSpPr>
        <p:pic>
          <p:nvPicPr>
            <p:cNvPr id="221" name="Google Shape;221;p31"/>
            <p:cNvPicPr preferRelativeResize="0"/>
            <p:nvPr/>
          </p:nvPicPr>
          <p:blipFill>
            <a:blip r:embed="rId4">
              <a:alphaModFix/>
            </a:blip>
            <a:stretch>
              <a:fillRect/>
            </a:stretch>
          </p:blipFill>
          <p:spPr>
            <a:xfrm>
              <a:off x="0" y="2459182"/>
              <a:ext cx="9144003" cy="1053935"/>
            </a:xfrm>
            <a:prstGeom prst="rect">
              <a:avLst/>
            </a:prstGeom>
            <a:noFill/>
            <a:ln cap="flat" cmpd="sng" w="28575">
              <a:solidFill>
                <a:schemeClr val="dk2"/>
              </a:solidFill>
              <a:prstDash val="solid"/>
              <a:round/>
              <a:headEnd len="sm" w="sm" type="none"/>
              <a:tailEnd len="sm" w="sm" type="none"/>
            </a:ln>
          </p:spPr>
        </p:pic>
        <p:sp>
          <p:nvSpPr>
            <p:cNvPr id="222" name="Google Shape;222;p31"/>
            <p:cNvSpPr txBox="1"/>
            <p:nvPr/>
          </p:nvSpPr>
          <p:spPr>
            <a:xfrm>
              <a:off x="4400000" y="2998350"/>
              <a:ext cx="3668700" cy="426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pic>
        <p:nvPicPr>
          <p:cNvPr id="223" name="Google Shape;223;p31"/>
          <p:cNvPicPr preferRelativeResize="0"/>
          <p:nvPr/>
        </p:nvPicPr>
        <p:blipFill>
          <a:blip r:embed="rId5">
            <a:alphaModFix/>
          </a:blip>
          <a:stretch>
            <a:fillRect/>
          </a:stretch>
        </p:blipFill>
        <p:spPr>
          <a:xfrm>
            <a:off x="85325" y="1409450"/>
            <a:ext cx="8970276" cy="1208850"/>
          </a:xfrm>
          <a:prstGeom prst="rect">
            <a:avLst/>
          </a:prstGeom>
          <a:noFill/>
          <a:ln cap="flat" cmpd="sng" w="28575">
            <a:solidFill>
              <a:schemeClr val="dk2"/>
            </a:solidFill>
            <a:prstDash val="solid"/>
            <a:round/>
            <a:headEnd len="sm" w="sm" type="none"/>
            <a:tailEnd len="sm" w="sm" type="none"/>
          </a:ln>
        </p:spPr>
      </p:pic>
      <p:grpSp>
        <p:nvGrpSpPr>
          <p:cNvPr id="224" name="Google Shape;224;p31"/>
          <p:cNvGrpSpPr/>
          <p:nvPr/>
        </p:nvGrpSpPr>
        <p:grpSpPr>
          <a:xfrm>
            <a:off x="84388" y="2882007"/>
            <a:ext cx="8971180" cy="1366762"/>
            <a:chOff x="-1537" y="2881944"/>
            <a:chExt cx="9144001" cy="1366762"/>
          </a:xfrm>
        </p:grpSpPr>
        <p:pic>
          <p:nvPicPr>
            <p:cNvPr id="225" name="Google Shape;225;p31"/>
            <p:cNvPicPr preferRelativeResize="0"/>
            <p:nvPr/>
          </p:nvPicPr>
          <p:blipFill>
            <a:blip r:embed="rId6">
              <a:alphaModFix/>
            </a:blip>
            <a:stretch>
              <a:fillRect/>
            </a:stretch>
          </p:blipFill>
          <p:spPr>
            <a:xfrm>
              <a:off x="-1537" y="2881944"/>
              <a:ext cx="9144001" cy="1366762"/>
            </a:xfrm>
            <a:prstGeom prst="rect">
              <a:avLst/>
            </a:prstGeom>
            <a:noFill/>
            <a:ln cap="flat" cmpd="sng" w="28575">
              <a:solidFill>
                <a:schemeClr val="dk2"/>
              </a:solidFill>
              <a:prstDash val="solid"/>
              <a:round/>
              <a:headEnd len="sm" w="sm" type="none"/>
              <a:tailEnd len="sm" w="sm" type="none"/>
            </a:ln>
          </p:spPr>
        </p:pic>
        <p:sp>
          <p:nvSpPr>
            <p:cNvPr id="226" name="Google Shape;226;p31"/>
            <p:cNvSpPr txBox="1"/>
            <p:nvPr/>
          </p:nvSpPr>
          <p:spPr>
            <a:xfrm>
              <a:off x="118825" y="2922150"/>
              <a:ext cx="3961200" cy="35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1"/>
            <p:cNvSpPr txBox="1"/>
            <p:nvPr/>
          </p:nvSpPr>
          <p:spPr>
            <a:xfrm>
              <a:off x="6008875" y="3802775"/>
              <a:ext cx="2913600" cy="3780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
                                        <p:tgtEl>
                                          <p:spTgt spid="224"/>
                                        </p:tgtEl>
                                      </p:cBhvr>
                                    </p:animEffect>
                                  </p:childTnLst>
                                </p:cTn>
                              </p:par>
                              <p:par>
                                <p:cTn fill="hold" nodeType="withEffect" presetClass="exit" presetID="10" presetSubtype="0">
                                  <p:stCondLst>
                                    <p:cond delay="0"/>
                                  </p:stCondLst>
                                  <p:childTnLst>
                                    <p:animEffect filter="fade" transition="out">
                                      <p:cBhvr>
                                        <p:cTn dur="1"/>
                                        <p:tgtEl>
                                          <p:spTgt spid="220"/>
                                        </p:tgtEl>
                                      </p:cBhvr>
                                    </p:animEffect>
                                    <p:set>
                                      <p:cBhvr>
                                        <p:cTn dur="1" fill="hold">
                                          <p:stCondLst>
                                            <p:cond delay="0"/>
                                          </p:stCondLst>
                                        </p:cTn>
                                        <p:tgtEl>
                                          <p:spTgt spid="2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
                                        <p:tgtEl>
                                          <p:spTgt spid="219"/>
                                        </p:tgtEl>
                                      </p:cBhvr>
                                    </p:animEffect>
                                  </p:childTnLst>
                                </p:cTn>
                              </p:par>
                              <p:par>
                                <p:cTn fill="hold" nodeType="withEffect" presetClass="exit" presetID="10" presetSubtype="0">
                                  <p:stCondLst>
                                    <p:cond delay="0"/>
                                  </p:stCondLst>
                                  <p:childTnLst>
                                    <p:animEffect filter="fade" transition="out">
                                      <p:cBhvr>
                                        <p:cTn dur="1"/>
                                        <p:tgtEl>
                                          <p:spTgt spid="224"/>
                                        </p:tgtEl>
                                      </p:cBhvr>
                                    </p:animEffect>
                                    <p:set>
                                      <p:cBhvr>
                                        <p:cTn dur="1" fill="hold">
                                          <p:stCondLst>
                                            <p:cond delay="0"/>
                                          </p:stCondLst>
                                        </p:cTn>
                                        <p:tgtEl>
                                          <p:spTgt spid="2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2"/>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grpSp>
        <p:nvGrpSpPr>
          <p:cNvPr id="233" name="Google Shape;233;p32"/>
          <p:cNvGrpSpPr/>
          <p:nvPr/>
        </p:nvGrpSpPr>
        <p:grpSpPr>
          <a:xfrm>
            <a:off x="221450" y="457100"/>
            <a:ext cx="8701102" cy="4462462"/>
            <a:chOff x="221450" y="457100"/>
            <a:chExt cx="8701102" cy="4462462"/>
          </a:xfrm>
        </p:grpSpPr>
        <p:pic>
          <p:nvPicPr>
            <p:cNvPr id="234" name="Google Shape;234;p32"/>
            <p:cNvPicPr preferRelativeResize="0"/>
            <p:nvPr/>
          </p:nvPicPr>
          <p:blipFill>
            <a:blip r:embed="rId3">
              <a:alphaModFix/>
            </a:blip>
            <a:stretch>
              <a:fillRect/>
            </a:stretch>
          </p:blipFill>
          <p:spPr>
            <a:xfrm>
              <a:off x="221450" y="457100"/>
              <a:ext cx="8701102" cy="4462462"/>
            </a:xfrm>
            <a:prstGeom prst="rect">
              <a:avLst/>
            </a:prstGeom>
            <a:noFill/>
            <a:ln>
              <a:noFill/>
            </a:ln>
          </p:spPr>
        </p:pic>
        <p:pic>
          <p:nvPicPr>
            <p:cNvPr id="235" name="Google Shape;235;p32"/>
            <p:cNvPicPr preferRelativeResize="0"/>
            <p:nvPr/>
          </p:nvPicPr>
          <p:blipFill>
            <a:blip r:embed="rId4">
              <a:alphaModFix/>
            </a:blip>
            <a:stretch>
              <a:fillRect/>
            </a:stretch>
          </p:blipFill>
          <p:spPr>
            <a:xfrm>
              <a:off x="344675" y="1627100"/>
              <a:ext cx="8577874" cy="3193349"/>
            </a:xfrm>
            <a:prstGeom prst="rect">
              <a:avLst/>
            </a:prstGeom>
            <a:noFill/>
            <a:ln>
              <a:noFill/>
            </a:ln>
          </p:spPr>
        </p:pic>
      </p:grpSp>
      <p:pic>
        <p:nvPicPr>
          <p:cNvPr id="236" name="Google Shape;236;p32"/>
          <p:cNvPicPr preferRelativeResize="0"/>
          <p:nvPr/>
        </p:nvPicPr>
        <p:blipFill>
          <a:blip r:embed="rId5">
            <a:alphaModFix/>
          </a:blip>
          <a:stretch>
            <a:fillRect/>
          </a:stretch>
        </p:blipFill>
        <p:spPr>
          <a:xfrm>
            <a:off x="54875" y="3645350"/>
            <a:ext cx="8964524" cy="680500"/>
          </a:xfrm>
          <a:prstGeom prst="rect">
            <a:avLst/>
          </a:prstGeom>
          <a:noFill/>
          <a:ln cap="flat" cmpd="sng" w="2857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3"/>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42" name="Google Shape;242;p33"/>
          <p:cNvSpPr/>
          <p:nvPr/>
        </p:nvSpPr>
        <p:spPr>
          <a:xfrm>
            <a:off x="1527625" y="1730325"/>
            <a:ext cx="6233700" cy="19476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700">
                <a:solidFill>
                  <a:srgbClr val="FFFFFF"/>
                </a:solidFill>
              </a:rPr>
              <a:t>What taxonomy emerged?</a:t>
            </a:r>
            <a:endParaRPr b="1" sz="37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4"/>
          <p:cNvSpPr/>
          <p:nvPr/>
        </p:nvSpPr>
        <p:spPr>
          <a:xfrm>
            <a:off x="1324650" y="438125"/>
            <a:ext cx="6465000" cy="4609800"/>
          </a:xfrm>
          <a:prstGeom prst="brace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4"/>
          <p:cNvSpPr txBox="1"/>
          <p:nvPr>
            <p:ph idx="12" type="sldNum"/>
          </p:nvPr>
        </p:nvSpPr>
        <p:spPr>
          <a:xfrm>
            <a:off x="6553200" y="4767263"/>
            <a:ext cx="21336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49" name="Google Shape;249;p34"/>
          <p:cNvSpPr/>
          <p:nvPr/>
        </p:nvSpPr>
        <p:spPr>
          <a:xfrm>
            <a:off x="2284800" y="1182999"/>
            <a:ext cx="2020500" cy="525300"/>
          </a:xfrm>
          <a:prstGeom prst="roundRect">
            <a:avLst>
              <a:gd fmla="val 16667" name="adj"/>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FFFFFF"/>
                </a:solidFill>
                <a:latin typeface="Roboto"/>
                <a:ea typeface="Roboto"/>
                <a:cs typeface="Roboto"/>
                <a:sym typeface="Roboto"/>
              </a:rPr>
              <a:t>Regular Expression Itself</a:t>
            </a:r>
            <a:endParaRPr sz="1100">
              <a:solidFill>
                <a:srgbClr val="FFFFFF"/>
              </a:solidFill>
              <a:latin typeface="Roboto"/>
              <a:ea typeface="Roboto"/>
              <a:cs typeface="Roboto"/>
              <a:sym typeface="Roboto"/>
            </a:endParaRPr>
          </a:p>
        </p:txBody>
      </p:sp>
      <p:sp>
        <p:nvSpPr>
          <p:cNvPr id="250" name="Google Shape;250;p34"/>
          <p:cNvSpPr/>
          <p:nvPr/>
        </p:nvSpPr>
        <p:spPr>
          <a:xfrm>
            <a:off x="2284800" y="2480386"/>
            <a:ext cx="2020500" cy="525300"/>
          </a:xfrm>
          <a:prstGeom prst="roundRect">
            <a:avLst>
              <a:gd fmla="val 16667" name="adj"/>
            </a:avLst>
          </a:prstGeom>
          <a:solidFill>
            <a:srgbClr val="B61249"/>
          </a:solidFill>
          <a:ln cap="flat" cmpd="sng" w="9525">
            <a:solidFill>
              <a:srgbClr val="B6124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FFFFFF"/>
                </a:solidFill>
                <a:latin typeface="Roboto"/>
                <a:ea typeface="Roboto"/>
                <a:cs typeface="Roboto"/>
                <a:sym typeface="Roboto"/>
              </a:rPr>
              <a:t>Regex API</a:t>
            </a:r>
            <a:endParaRPr sz="1100">
              <a:solidFill>
                <a:srgbClr val="FFFFFF"/>
              </a:solidFill>
              <a:latin typeface="Roboto"/>
              <a:ea typeface="Roboto"/>
              <a:cs typeface="Roboto"/>
              <a:sym typeface="Roboto"/>
            </a:endParaRPr>
          </a:p>
        </p:txBody>
      </p:sp>
      <p:sp>
        <p:nvSpPr>
          <p:cNvPr id="251" name="Google Shape;251;p34"/>
          <p:cNvSpPr/>
          <p:nvPr/>
        </p:nvSpPr>
        <p:spPr>
          <a:xfrm>
            <a:off x="4838700" y="379363"/>
            <a:ext cx="2020500" cy="525300"/>
          </a:xfrm>
          <a:prstGeom prst="roundRect">
            <a:avLst>
              <a:gd fmla="val 16667" name="adj"/>
            </a:avLst>
          </a:prstGeom>
          <a:solidFill>
            <a:srgbClr val="FFD966"/>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Incorrect Behavior</a:t>
            </a:r>
            <a:endParaRPr sz="1100">
              <a:latin typeface="Roboto"/>
              <a:ea typeface="Roboto"/>
              <a:cs typeface="Roboto"/>
              <a:sym typeface="Roboto"/>
            </a:endParaRPr>
          </a:p>
        </p:txBody>
      </p:sp>
      <p:sp>
        <p:nvSpPr>
          <p:cNvPr id="252" name="Google Shape;252;p34"/>
          <p:cNvSpPr/>
          <p:nvPr/>
        </p:nvSpPr>
        <p:spPr>
          <a:xfrm>
            <a:off x="4838700" y="970293"/>
            <a:ext cx="2020500" cy="525300"/>
          </a:xfrm>
          <a:prstGeom prst="roundRect">
            <a:avLst>
              <a:gd fmla="val 16667" name="adj"/>
            </a:avLst>
          </a:prstGeom>
          <a:solidFill>
            <a:srgbClr val="FFD966"/>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Compile Error</a:t>
            </a:r>
            <a:endParaRPr sz="1100">
              <a:latin typeface="Roboto"/>
              <a:ea typeface="Roboto"/>
              <a:cs typeface="Roboto"/>
              <a:sym typeface="Roboto"/>
            </a:endParaRPr>
          </a:p>
        </p:txBody>
      </p:sp>
      <p:sp>
        <p:nvSpPr>
          <p:cNvPr id="253" name="Google Shape;253;p34"/>
          <p:cNvSpPr/>
          <p:nvPr/>
        </p:nvSpPr>
        <p:spPr>
          <a:xfrm>
            <a:off x="4838700" y="2152154"/>
            <a:ext cx="2020500" cy="525300"/>
          </a:xfrm>
          <a:prstGeom prst="roundRect">
            <a:avLst>
              <a:gd fmla="val 16667" name="adj"/>
            </a:avLst>
          </a:prstGeom>
          <a:solidFill>
            <a:srgbClr val="EA9999"/>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Incorrect Computation</a:t>
            </a:r>
            <a:endParaRPr sz="1100">
              <a:latin typeface="Roboto"/>
              <a:ea typeface="Roboto"/>
              <a:cs typeface="Roboto"/>
              <a:sym typeface="Roboto"/>
            </a:endParaRPr>
          </a:p>
        </p:txBody>
      </p:sp>
      <p:sp>
        <p:nvSpPr>
          <p:cNvPr id="254" name="Google Shape;254;p34"/>
          <p:cNvSpPr/>
          <p:nvPr/>
        </p:nvSpPr>
        <p:spPr>
          <a:xfrm>
            <a:off x="4838700" y="2743084"/>
            <a:ext cx="2020500" cy="525300"/>
          </a:xfrm>
          <a:prstGeom prst="roundRect">
            <a:avLst>
              <a:gd fmla="val 16667" name="adj"/>
            </a:avLst>
          </a:prstGeom>
          <a:solidFill>
            <a:srgbClr val="EA9999"/>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Design/Code Smell</a:t>
            </a:r>
            <a:endParaRPr sz="1100">
              <a:latin typeface="Roboto"/>
              <a:ea typeface="Roboto"/>
              <a:cs typeface="Roboto"/>
              <a:sym typeface="Roboto"/>
            </a:endParaRPr>
          </a:p>
        </p:txBody>
      </p:sp>
      <p:cxnSp>
        <p:nvCxnSpPr>
          <p:cNvPr id="255" name="Google Shape;255;p34"/>
          <p:cNvCxnSpPr>
            <a:stCxn id="249" idx="3"/>
            <a:endCxn id="251" idx="1"/>
          </p:cNvCxnSpPr>
          <p:nvPr/>
        </p:nvCxnSpPr>
        <p:spPr>
          <a:xfrm flipH="1" rot="10800000">
            <a:off x="4305300" y="641949"/>
            <a:ext cx="533400" cy="8037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256" name="Google Shape;256;p34"/>
          <p:cNvCxnSpPr>
            <a:stCxn id="249" idx="3"/>
            <a:endCxn id="252" idx="1"/>
          </p:cNvCxnSpPr>
          <p:nvPr/>
        </p:nvCxnSpPr>
        <p:spPr>
          <a:xfrm flipH="1" rot="10800000">
            <a:off x="4305300" y="1232949"/>
            <a:ext cx="533400" cy="2127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257" name="Google Shape;257;p34"/>
          <p:cNvCxnSpPr>
            <a:stCxn id="253" idx="1"/>
            <a:endCxn id="250" idx="3"/>
          </p:cNvCxnSpPr>
          <p:nvPr/>
        </p:nvCxnSpPr>
        <p:spPr>
          <a:xfrm flipH="1">
            <a:off x="4305300" y="2414804"/>
            <a:ext cx="533400" cy="3282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258" name="Google Shape;258;p34"/>
          <p:cNvCxnSpPr>
            <a:stCxn id="254" idx="1"/>
            <a:endCxn id="250" idx="3"/>
          </p:cNvCxnSpPr>
          <p:nvPr/>
        </p:nvCxnSpPr>
        <p:spPr>
          <a:xfrm rot="10800000">
            <a:off x="4305300" y="2742934"/>
            <a:ext cx="533400" cy="2628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259" name="Google Shape;259;p34"/>
          <p:cNvSpPr/>
          <p:nvPr/>
        </p:nvSpPr>
        <p:spPr>
          <a:xfrm>
            <a:off x="2284800" y="3777774"/>
            <a:ext cx="2020500" cy="525300"/>
          </a:xfrm>
          <a:prstGeom prst="roundRect">
            <a:avLst>
              <a:gd fmla="val 16667" name="adj"/>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FFFFFF"/>
                </a:solidFill>
                <a:latin typeface="Roboto"/>
                <a:ea typeface="Roboto"/>
                <a:cs typeface="Roboto"/>
                <a:sym typeface="Roboto"/>
              </a:rPr>
              <a:t>Other Code</a:t>
            </a:r>
            <a:endParaRPr sz="1100">
              <a:solidFill>
                <a:srgbClr val="FFFFFF"/>
              </a:solidFill>
              <a:latin typeface="Roboto"/>
              <a:ea typeface="Roboto"/>
              <a:cs typeface="Roboto"/>
              <a:sym typeface="Roboto"/>
            </a:endParaRPr>
          </a:p>
        </p:txBody>
      </p:sp>
      <p:sp>
        <p:nvSpPr>
          <p:cNvPr id="260" name="Google Shape;260;p34"/>
          <p:cNvSpPr/>
          <p:nvPr/>
        </p:nvSpPr>
        <p:spPr>
          <a:xfrm>
            <a:off x="4838700" y="1561223"/>
            <a:ext cx="2020500" cy="525300"/>
          </a:xfrm>
          <a:prstGeom prst="roundRect">
            <a:avLst>
              <a:gd fmla="val 16667" name="adj"/>
            </a:avLst>
          </a:prstGeom>
          <a:solidFill>
            <a:srgbClr val="FFD966"/>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Design/Code Smell</a:t>
            </a:r>
            <a:endParaRPr sz="1100">
              <a:latin typeface="Roboto"/>
              <a:ea typeface="Roboto"/>
              <a:cs typeface="Roboto"/>
              <a:sym typeface="Roboto"/>
            </a:endParaRPr>
          </a:p>
        </p:txBody>
      </p:sp>
      <p:cxnSp>
        <p:nvCxnSpPr>
          <p:cNvPr id="261" name="Google Shape;261;p34"/>
          <p:cNvCxnSpPr>
            <a:stCxn id="249" idx="3"/>
            <a:endCxn id="260" idx="1"/>
          </p:cNvCxnSpPr>
          <p:nvPr/>
        </p:nvCxnSpPr>
        <p:spPr>
          <a:xfrm>
            <a:off x="4305300" y="1445649"/>
            <a:ext cx="533400" cy="3783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262" name="Google Shape;262;p34"/>
          <p:cNvSpPr/>
          <p:nvPr/>
        </p:nvSpPr>
        <p:spPr>
          <a:xfrm>
            <a:off x="4838700" y="3334014"/>
            <a:ext cx="2020500" cy="525300"/>
          </a:xfrm>
          <a:prstGeom prst="roundRect">
            <a:avLst>
              <a:gd fmla="val 16667" name="adj"/>
            </a:avLst>
          </a:prstGeom>
          <a:solidFill>
            <a:srgbClr val="A4C2F4"/>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New Feature</a:t>
            </a:r>
            <a:endParaRPr sz="1100">
              <a:latin typeface="Roboto"/>
              <a:ea typeface="Roboto"/>
              <a:cs typeface="Roboto"/>
              <a:sym typeface="Roboto"/>
            </a:endParaRPr>
          </a:p>
        </p:txBody>
      </p:sp>
      <p:cxnSp>
        <p:nvCxnSpPr>
          <p:cNvPr id="263" name="Google Shape;263;p34"/>
          <p:cNvCxnSpPr>
            <a:stCxn id="262" idx="1"/>
            <a:endCxn id="259" idx="3"/>
          </p:cNvCxnSpPr>
          <p:nvPr/>
        </p:nvCxnSpPr>
        <p:spPr>
          <a:xfrm flipH="1">
            <a:off x="4305300" y="3596664"/>
            <a:ext cx="533400" cy="4437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264" name="Google Shape;264;p34"/>
          <p:cNvSpPr/>
          <p:nvPr/>
        </p:nvSpPr>
        <p:spPr>
          <a:xfrm>
            <a:off x="4838700" y="3924945"/>
            <a:ext cx="2020500" cy="525300"/>
          </a:xfrm>
          <a:prstGeom prst="roundRect">
            <a:avLst>
              <a:gd fmla="val 16667" name="adj"/>
            </a:avLst>
          </a:prstGeom>
          <a:solidFill>
            <a:srgbClr val="A4C2F4"/>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Bad Smell</a:t>
            </a:r>
            <a:endParaRPr sz="1100">
              <a:latin typeface="Roboto"/>
              <a:ea typeface="Roboto"/>
              <a:cs typeface="Roboto"/>
              <a:sym typeface="Roboto"/>
            </a:endParaRPr>
          </a:p>
        </p:txBody>
      </p:sp>
      <p:cxnSp>
        <p:nvCxnSpPr>
          <p:cNvPr id="265" name="Google Shape;265;p34"/>
          <p:cNvCxnSpPr>
            <a:stCxn id="264" idx="1"/>
            <a:endCxn id="259" idx="3"/>
          </p:cNvCxnSpPr>
          <p:nvPr/>
        </p:nvCxnSpPr>
        <p:spPr>
          <a:xfrm rot="10800000">
            <a:off x="4305300" y="4040295"/>
            <a:ext cx="533400" cy="1473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266" name="Google Shape;266;p34"/>
          <p:cNvSpPr/>
          <p:nvPr/>
        </p:nvSpPr>
        <p:spPr>
          <a:xfrm>
            <a:off x="4838700" y="4515875"/>
            <a:ext cx="2020500" cy="525300"/>
          </a:xfrm>
          <a:prstGeom prst="roundRect">
            <a:avLst>
              <a:gd fmla="val 16667" name="adj"/>
            </a:avLst>
          </a:prstGeom>
          <a:solidFill>
            <a:srgbClr val="A4C2F4"/>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latin typeface="Roboto"/>
                <a:ea typeface="Roboto"/>
                <a:cs typeface="Roboto"/>
                <a:sym typeface="Roboto"/>
              </a:rPr>
              <a:t>Other</a:t>
            </a:r>
            <a:endParaRPr sz="1100">
              <a:latin typeface="Roboto"/>
              <a:ea typeface="Roboto"/>
              <a:cs typeface="Roboto"/>
              <a:sym typeface="Roboto"/>
            </a:endParaRPr>
          </a:p>
        </p:txBody>
      </p:sp>
      <p:cxnSp>
        <p:nvCxnSpPr>
          <p:cNvPr id="267" name="Google Shape;267;p34"/>
          <p:cNvCxnSpPr>
            <a:stCxn id="266" idx="1"/>
            <a:endCxn id="259" idx="3"/>
          </p:cNvCxnSpPr>
          <p:nvPr/>
        </p:nvCxnSpPr>
        <p:spPr>
          <a:xfrm rot="10800000">
            <a:off x="4305300" y="4040525"/>
            <a:ext cx="533400" cy="7380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268" name="Google Shape;268;p34"/>
          <p:cNvSpPr txBox="1"/>
          <p:nvPr/>
        </p:nvSpPr>
        <p:spPr>
          <a:xfrm rot="-5400000">
            <a:off x="-282950" y="2542225"/>
            <a:ext cx="2305800" cy="66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600"/>
              <a:t>Root Causes</a:t>
            </a:r>
            <a:endParaRPr sz="2600"/>
          </a:p>
        </p:txBody>
      </p:sp>
      <p:sp>
        <p:nvSpPr>
          <p:cNvPr id="269" name="Google Shape;269;p34"/>
          <p:cNvSpPr txBox="1"/>
          <p:nvPr/>
        </p:nvSpPr>
        <p:spPr>
          <a:xfrm rot="5400000">
            <a:off x="7009850" y="2533525"/>
            <a:ext cx="2528400" cy="66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600"/>
              <a:t>Manifestations</a:t>
            </a:r>
            <a:endParaRPr sz="2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3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CStateU-horizontal-left-log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sc-ppt-template-horizontal-left-log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